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29"/>
  </p:notesMasterIdLst>
  <p:sldIdLst>
    <p:sldId id="258" r:id="rId5"/>
    <p:sldId id="330" r:id="rId6"/>
    <p:sldId id="332" r:id="rId7"/>
    <p:sldId id="333" r:id="rId8"/>
    <p:sldId id="334" r:id="rId9"/>
    <p:sldId id="335" r:id="rId10"/>
    <p:sldId id="336" r:id="rId11"/>
    <p:sldId id="337" r:id="rId12"/>
    <p:sldId id="349" r:id="rId13"/>
    <p:sldId id="338" r:id="rId14"/>
    <p:sldId id="331" r:id="rId15"/>
    <p:sldId id="350" r:id="rId16"/>
    <p:sldId id="340" r:id="rId17"/>
    <p:sldId id="341" r:id="rId18"/>
    <p:sldId id="342" r:id="rId19"/>
    <p:sldId id="343" r:id="rId20"/>
    <p:sldId id="344" r:id="rId21"/>
    <p:sldId id="351" r:id="rId22"/>
    <p:sldId id="345" r:id="rId23"/>
    <p:sldId id="346" r:id="rId24"/>
    <p:sldId id="347" r:id="rId25"/>
    <p:sldId id="339" r:id="rId26"/>
    <p:sldId id="348" r:id="rId27"/>
    <p:sldId id="352" r:id="rId28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CCFF"/>
    <a:srgbClr val="016AB6"/>
    <a:srgbClr val="FF7C80"/>
    <a:srgbClr val="6C73A8"/>
    <a:srgbClr val="FFEF00"/>
    <a:srgbClr val="06C9A6"/>
    <a:srgbClr val="8DB7CF"/>
    <a:srgbClr val="E8D2BA"/>
    <a:srgbClr val="6EA2C7"/>
    <a:srgbClr val="6E5F5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84"/>
  </p:normalViewPr>
  <p:slideViewPr>
    <p:cSldViewPr snapToGrid="0">
      <p:cViewPr>
        <p:scale>
          <a:sx n="56" d="100"/>
          <a:sy n="56" d="100"/>
        </p:scale>
        <p:origin x="1640" y="65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B06C69-20C9-49DD-BFB6-88F3210978EB}" type="datetimeFigureOut">
              <a:rPr lang="ko-KR" altLang="en-US" smtClean="0"/>
              <a:t>2021. 8. 23.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46BA9E-54D4-4057-8FBA-4C86DB1BAE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21053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46BA9E-54D4-4057-8FBA-4C86DB1BAEC5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25555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8/23/21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8482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994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2062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6142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06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8/23/21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77027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8/23/21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3399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8/23/21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4606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8/23/21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0215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8/23/21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67518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8/23/21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0297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6EB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8/23/21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3914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tiff"/><Relationship Id="rId5" Type="http://schemas.openxmlformats.org/officeDocument/2006/relationships/image" Target="../media/image19.jpe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tiff"/><Relationship Id="rId3" Type="http://schemas.openxmlformats.org/officeDocument/2006/relationships/image" Target="../media/image1.png"/><Relationship Id="rId7" Type="http://schemas.openxmlformats.org/officeDocument/2006/relationships/image" Target="../media/image2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0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hyperlink" Target="http://proceedings.mlr.press/v9/glorot10a/glorot10a.pdf" TargetMode="Externa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arxiv.org/pdf/1502.01852.pdf" TargetMode="External"/><Relationship Id="rId3" Type="http://schemas.openxmlformats.org/officeDocument/2006/relationships/image" Target="../media/image2.png"/><Relationship Id="rId7" Type="http://schemas.openxmlformats.org/officeDocument/2006/relationships/image" Target="../media/image24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tiff"/><Relationship Id="rId5" Type="http://schemas.openxmlformats.org/officeDocument/2006/relationships/image" Target="../media/image21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8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tiff"/><Relationship Id="rId5" Type="http://schemas.openxmlformats.org/officeDocument/2006/relationships/image" Target="../media/image2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tiff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hyperlink" Target="https://arxiv.org/pdf/1502.03167.pdf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tiff"/><Relationship Id="rId5" Type="http://schemas.openxmlformats.org/officeDocument/2006/relationships/image" Target="../media/image31.png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4.tiff"/><Relationship Id="rId5" Type="http://schemas.openxmlformats.org/officeDocument/2006/relationships/image" Target="../media/image9.png"/><Relationship Id="rId10" Type="http://schemas.openxmlformats.org/officeDocument/2006/relationships/hyperlink" Target="https://rasbt.github.io/mlxtend/user_guide/general_concepts/regularization-linear/" TargetMode="External"/><Relationship Id="rId4" Type="http://schemas.openxmlformats.org/officeDocument/2006/relationships/image" Target="../media/image3.png"/><Relationship Id="rId9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00C6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08039" y="548013"/>
            <a:ext cx="17071921" cy="9493308"/>
            <a:chOff x="591357" y="190446"/>
            <a:chExt cx="17071921" cy="949330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1357" y="190446"/>
              <a:ext cx="17071921" cy="949330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824855" y="9574620"/>
            <a:ext cx="6524353" cy="164367"/>
            <a:chOff x="5824855" y="9574620"/>
            <a:chExt cx="6524353" cy="16436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24855" y="9574620"/>
              <a:ext cx="6524353" cy="16436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-6454247" y="439080"/>
            <a:ext cx="7996885" cy="9493308"/>
            <a:chOff x="-6454247" y="439080"/>
            <a:chExt cx="7996885" cy="949330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6454247" y="439080"/>
              <a:ext cx="7996885" cy="9493308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04297782-6E91-2148-9CF9-6150DC27A3B6}"/>
              </a:ext>
            </a:extLst>
          </p:cNvPr>
          <p:cNvSpPr txBox="1"/>
          <p:nvPr/>
        </p:nvSpPr>
        <p:spPr>
          <a:xfrm>
            <a:off x="6398695" y="3864544"/>
            <a:ext cx="537667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60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CNN </a:t>
            </a:r>
            <a:r>
              <a:rPr kumimoji="1" lang="ko-KR" altLang="en-US" sz="60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세션 </a:t>
            </a:r>
            <a:endParaRPr kumimoji="1" lang="en-US" altLang="ko-KR" sz="6000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ctr"/>
            <a:r>
              <a:rPr kumimoji="1" lang="ko-KR" altLang="en-US" sz="60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제 </a:t>
            </a:r>
            <a:r>
              <a:rPr kumimoji="1" lang="en-US" altLang="ko-KR" sz="60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2</a:t>
            </a:r>
            <a:r>
              <a:rPr kumimoji="1" lang="ko-KR" altLang="en-US" sz="60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강 </a:t>
            </a:r>
            <a:endParaRPr kumimoji="1" lang="ko-Kore-KR" altLang="en-US" sz="6000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7A7804-828F-CA4D-A52C-44D7A730D3AA}"/>
              </a:ext>
            </a:extLst>
          </p:cNvPr>
          <p:cNvSpPr txBox="1"/>
          <p:nvPr/>
        </p:nvSpPr>
        <p:spPr>
          <a:xfrm>
            <a:off x="4590288" y="7022592"/>
            <a:ext cx="93634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ore-KR" altLang="en-US" sz="48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주제</a:t>
            </a:r>
            <a:r>
              <a:rPr kumimoji="1" lang="en-US" altLang="ko-Kore-KR" sz="48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:</a:t>
            </a:r>
            <a:r>
              <a:rPr kumimoji="1" lang="ko-KR" altLang="en-US" sz="48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학습을 좀 더 </a:t>
            </a:r>
            <a:r>
              <a:rPr kumimoji="1" lang="en-US" altLang="ko-KR" sz="48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</a:t>
            </a:r>
            <a:r>
              <a:rPr kumimoji="1" lang="ko-KR" altLang="en-US" sz="48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잘 하고싶어 </a:t>
            </a:r>
            <a:endParaRPr kumimoji="1" lang="ko-Kore-KR" altLang="en-US" sz="4800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C6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08039" y="582928"/>
            <a:ext cx="17071921" cy="9493308"/>
            <a:chOff x="591357" y="436125"/>
            <a:chExt cx="17071921" cy="949330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1357" y="436125"/>
              <a:ext cx="17071921" cy="949330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824855" y="9574620"/>
            <a:ext cx="6524353" cy="164367"/>
            <a:chOff x="5824855" y="9574620"/>
            <a:chExt cx="6524353" cy="16436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24855" y="9574620"/>
              <a:ext cx="6524353" cy="16436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-6454247" y="439080"/>
            <a:ext cx="7996885" cy="9493308"/>
            <a:chOff x="-6454247" y="439080"/>
            <a:chExt cx="7996885" cy="949330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6454247" y="439080"/>
              <a:ext cx="7996885" cy="9493308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D86D930-BB23-A14F-B385-4A57824B301D}"/>
              </a:ext>
            </a:extLst>
          </p:cNvPr>
          <p:cNvSpPr txBox="1"/>
          <p:nvPr/>
        </p:nvSpPr>
        <p:spPr>
          <a:xfrm>
            <a:off x="2139696" y="2026715"/>
            <a:ext cx="54927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4800" dirty="0">
                <a:solidFill>
                  <a:srgbClr val="FF7C8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2</a:t>
            </a:r>
            <a:r>
              <a:rPr kumimoji="1" lang="en-US" altLang="ko-KR" sz="4800" dirty="0">
                <a:solidFill>
                  <a:srgbClr val="FF7C8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-2: Dropout</a:t>
            </a:r>
            <a:endParaRPr kumimoji="1" lang="ko-Kore-KR" altLang="en-US" sz="3200" dirty="0">
              <a:solidFill>
                <a:srgbClr val="FF7C80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83DF5B6-04FA-EB42-B322-1CE922A68D2C}"/>
              </a:ext>
            </a:extLst>
          </p:cNvPr>
          <p:cNvSpPr txBox="1"/>
          <p:nvPr/>
        </p:nvSpPr>
        <p:spPr>
          <a:xfrm>
            <a:off x="2139696" y="1042416"/>
            <a:ext cx="61630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48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2</a:t>
            </a:r>
            <a:r>
              <a:rPr kumimoji="1" lang="en-US" altLang="ko-KR" sz="48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. </a:t>
            </a:r>
            <a:r>
              <a:rPr kumimoji="1" lang="ko-KR" altLang="en-US" sz="4800" dirty="0" err="1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오버피팅</a:t>
            </a:r>
            <a:r>
              <a:rPr kumimoji="1" lang="ko-KR" altLang="en-US" sz="48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해결방법 </a:t>
            </a:r>
            <a:endParaRPr kumimoji="1" lang="ko-Kore-KR" altLang="en-US" sz="4800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97E078-702D-A84B-91A1-089AA4DA11E1}"/>
              </a:ext>
            </a:extLst>
          </p:cNvPr>
          <p:cNvSpPr txBox="1"/>
          <p:nvPr/>
        </p:nvSpPr>
        <p:spPr>
          <a:xfrm>
            <a:off x="7408506" y="2276463"/>
            <a:ext cx="8229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400" dirty="0">
                <a:solidFill>
                  <a:srgbClr val="FF7C8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학습 때 랜덤으로 몇 개의 노드를 비활성화하여 </a:t>
            </a:r>
            <a:r>
              <a:rPr kumimoji="1" lang="ko-KR" altLang="en-US" sz="2400" dirty="0" err="1">
                <a:solidFill>
                  <a:srgbClr val="FF7C8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오버피팅을</a:t>
            </a:r>
            <a:r>
              <a:rPr kumimoji="1" lang="ko-KR" altLang="en-US" sz="2400" dirty="0">
                <a:solidFill>
                  <a:srgbClr val="FF7C8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방지하는 방법</a:t>
            </a:r>
            <a:r>
              <a:rPr kumimoji="1" lang="en-US" altLang="ko-KR" sz="2400" dirty="0">
                <a:solidFill>
                  <a:srgbClr val="FF7C8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!</a:t>
            </a:r>
            <a:endParaRPr kumimoji="1" lang="ko-Kore-KR" altLang="en-US" sz="2400" dirty="0">
              <a:solidFill>
                <a:srgbClr val="FF7C80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pic>
        <p:nvPicPr>
          <p:cNvPr id="5124" name="Picture 4" descr="A Simple Introduction to Dropout Regularization (With Code!) | LaptrinhX">
            <a:extLst>
              <a:ext uri="{FF2B5EF4-FFF2-40B4-BE49-F238E27FC236}">
                <a16:creationId xmlns:a16="http://schemas.microsoft.com/office/drawing/2014/main" id="{79807B6D-DF23-D74B-9262-7FBA8E294B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9567" y="3260762"/>
            <a:ext cx="7250575" cy="3597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A47391A5-9DE0-3743-B419-EB4CA9FF2288}"/>
              </a:ext>
            </a:extLst>
          </p:cNvPr>
          <p:cNvSpPr/>
          <p:nvPr/>
        </p:nvSpPr>
        <p:spPr>
          <a:xfrm>
            <a:off x="3717538" y="7003404"/>
            <a:ext cx="573260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ore-KR" altLang="en-US" sz="1200" dirty="0"/>
              <a:t>https://cdn-images-1.medium.com/max/518/0*EY8R7nS10y5kQzOx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0416966-1DB7-6343-8F48-3B6466E3B428}"/>
              </a:ext>
            </a:extLst>
          </p:cNvPr>
          <p:cNvSpPr txBox="1"/>
          <p:nvPr/>
        </p:nvSpPr>
        <p:spPr>
          <a:xfrm>
            <a:off x="9788887" y="3688087"/>
            <a:ext cx="652435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ore-KR" altLang="en-US" sz="24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학습이 진행될 때 확률 </a:t>
            </a:r>
            <a:r>
              <a:rPr kumimoji="1" lang="en-US" altLang="ko-Kore-KR" sz="24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p</a:t>
            </a:r>
            <a:r>
              <a:rPr kumimoji="1" lang="ko-Kore-KR" altLang="en-US" sz="24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로  특정 노드를 비활성화 하는 방법입니다</a:t>
            </a:r>
            <a:r>
              <a:rPr kumimoji="1" lang="en-US" altLang="ko-Kore-KR" sz="24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. </a:t>
            </a:r>
          </a:p>
          <a:p>
            <a:pPr algn="ctr"/>
            <a:r>
              <a:rPr kumimoji="1" lang="en-US" altLang="ko-Kore-KR" sz="24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</a:t>
            </a:r>
            <a:r>
              <a:rPr kumimoji="1" lang="ko-Kore-KR" altLang="en-US" sz="24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특정 노드를 비활성화 하면 </a:t>
            </a:r>
            <a:r>
              <a:rPr kumimoji="1" lang="ko-KR" altLang="en-US" sz="24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이전 층에서 계산된 값들이 그 노드에 전달되지 않습니다</a:t>
            </a:r>
            <a:r>
              <a:rPr kumimoji="1" lang="en-US" altLang="ko-KR" sz="24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. </a:t>
            </a:r>
          </a:p>
          <a:p>
            <a:pPr algn="ctr"/>
            <a:r>
              <a:rPr kumimoji="1" lang="ko-KR" altLang="en-US" sz="24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이렇게 하면 모델의 수용력은 낮아지게 됩니다</a:t>
            </a:r>
            <a:r>
              <a:rPr kumimoji="1" lang="en-US" altLang="ko-KR" sz="24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. </a:t>
            </a:r>
            <a:endParaRPr kumimoji="1" lang="ko-Kore-KR" altLang="en-US" sz="2400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5E29378-7690-3940-874D-C9909B184CB9}"/>
              </a:ext>
            </a:extLst>
          </p:cNvPr>
          <p:cNvSpPr txBox="1"/>
          <p:nvPr/>
        </p:nvSpPr>
        <p:spPr>
          <a:xfrm>
            <a:off x="10107071" y="5980051"/>
            <a:ext cx="57326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24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</a:t>
            </a:r>
            <a:r>
              <a:rPr kumimoji="1" lang="ko-Kore-KR" altLang="en-US" sz="24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그런데</a:t>
            </a:r>
            <a:r>
              <a:rPr kumimoji="1" lang="en-US" altLang="ko-Kore-KR" sz="24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.</a:t>
            </a:r>
            <a:r>
              <a:rPr kumimoji="1" lang="en-US" altLang="ko-KR" sz="24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. </a:t>
            </a:r>
            <a:r>
              <a:rPr kumimoji="1" lang="ko-Kore-KR" altLang="en-US" sz="24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이렇게 하면 학습이 아예 안 될 것 같은데</a:t>
            </a:r>
            <a:r>
              <a:rPr kumimoji="1" lang="en-US" altLang="ko-Kore-KR" sz="24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.</a:t>
            </a:r>
            <a:r>
              <a:rPr kumimoji="1" lang="en-US" altLang="ko-KR" sz="24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. </a:t>
            </a:r>
            <a:r>
              <a:rPr kumimoji="1" lang="ko-KR" altLang="en-US" sz="24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어떻게 이게 가능한 건가요</a:t>
            </a:r>
            <a:r>
              <a:rPr kumimoji="1" lang="en-US" altLang="ko-KR" sz="24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? </a:t>
            </a:r>
            <a:endParaRPr kumimoji="1" lang="ko-Kore-KR" altLang="en-US" sz="2400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DD0556C-63D3-7A44-9E63-D10FD16C718F}"/>
              </a:ext>
            </a:extLst>
          </p:cNvPr>
          <p:cNvSpPr txBox="1"/>
          <p:nvPr/>
        </p:nvSpPr>
        <p:spPr>
          <a:xfrm>
            <a:off x="2199567" y="7901241"/>
            <a:ext cx="144103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ore-KR" altLang="en-US" sz="24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드롭아웃은 수용력이 낮은 모델들의 앙상블 개념으로도 볼 수 있습니다</a:t>
            </a:r>
            <a:r>
              <a:rPr kumimoji="1" lang="en-US" altLang="ko-Kore-KR" sz="24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.  </a:t>
            </a:r>
            <a:r>
              <a:rPr kumimoji="1" lang="ko-Kore-KR" altLang="en-US" sz="24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학습 때 만들어진 여러 개의 </a:t>
            </a:r>
            <a:r>
              <a:rPr kumimoji="1" lang="en-US" altLang="ko-KR" sz="24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‘</a:t>
            </a:r>
            <a:r>
              <a:rPr kumimoji="1" lang="ko-KR" altLang="en-US" sz="24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낮은 수용력을 가진 모델</a:t>
            </a:r>
            <a:r>
              <a:rPr kumimoji="1" lang="en-US" altLang="ko-KR" sz="24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＇</a:t>
            </a:r>
            <a:r>
              <a:rPr kumimoji="1" lang="ko-KR" altLang="en-US" sz="24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들이 테스트할 때에는 드롭을 하지 않음으로써 합쳐지기 때문입니다</a:t>
            </a:r>
            <a:r>
              <a:rPr kumimoji="1" lang="en-US" altLang="ko-KR" sz="24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. </a:t>
            </a:r>
            <a:endParaRPr kumimoji="1" lang="ko-Kore-KR" altLang="en-US" sz="2400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869031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C6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08039" y="560289"/>
            <a:ext cx="17071921" cy="9493308"/>
            <a:chOff x="591357" y="436125"/>
            <a:chExt cx="17071921" cy="949330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1357" y="436125"/>
              <a:ext cx="17071921" cy="949330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824855" y="9574620"/>
            <a:ext cx="6524353" cy="164367"/>
            <a:chOff x="5824855" y="9574620"/>
            <a:chExt cx="6524353" cy="16436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24855" y="9574620"/>
              <a:ext cx="6524353" cy="16436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-6454247" y="439080"/>
            <a:ext cx="7996885" cy="9493308"/>
            <a:chOff x="-6454247" y="439080"/>
            <a:chExt cx="7996885" cy="949330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6454247" y="439080"/>
              <a:ext cx="7996885" cy="9493308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85F26686-47AB-934A-A6A9-917FB4677A01}"/>
              </a:ext>
            </a:extLst>
          </p:cNvPr>
          <p:cNvSpPr txBox="1"/>
          <p:nvPr/>
        </p:nvSpPr>
        <p:spPr>
          <a:xfrm>
            <a:off x="1943753" y="1357244"/>
            <a:ext cx="54927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4800" dirty="0">
                <a:solidFill>
                  <a:schemeClr val="tx1">
                    <a:lumMod val="95000"/>
                    <a:lumOff val="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2</a:t>
            </a:r>
            <a:r>
              <a:rPr kumimoji="1" lang="en-US" altLang="ko-KR" sz="4800" dirty="0">
                <a:solidFill>
                  <a:schemeClr val="tx1">
                    <a:lumMod val="95000"/>
                    <a:lumOff val="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-2: Dropout</a:t>
            </a:r>
            <a:endParaRPr kumimoji="1" lang="ko-Kore-KR" altLang="en-US" sz="3200" dirty="0">
              <a:solidFill>
                <a:schemeClr val="tx1">
                  <a:lumMod val="95000"/>
                  <a:lumOff val="5000"/>
                </a:schemeClr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DD47682-B6C5-5942-AF8A-E6FFAEB82373}"/>
              </a:ext>
            </a:extLst>
          </p:cNvPr>
          <p:cNvSpPr txBox="1"/>
          <p:nvPr/>
        </p:nvSpPr>
        <p:spPr>
          <a:xfrm>
            <a:off x="6856845" y="1357244"/>
            <a:ext cx="19615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ore-KR" altLang="en-US" sz="48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C72CAB-937A-1046-9E44-D4C0E84C2A1F}"/>
              </a:ext>
            </a:extLst>
          </p:cNvPr>
          <p:cNvSpPr txBox="1"/>
          <p:nvPr/>
        </p:nvSpPr>
        <p:spPr>
          <a:xfrm>
            <a:off x="2544417" y="2537604"/>
            <a:ext cx="1411356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ore-KR" altLang="en-US" sz="28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테스트할 때 모든 뉴런의 값을 전달한다고 했는데</a:t>
            </a:r>
            <a:r>
              <a:rPr kumimoji="1" lang="en-US" altLang="ko-Kore-KR" sz="28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, </a:t>
            </a:r>
            <a:r>
              <a:rPr kumimoji="1" lang="ko-Kore-KR" altLang="en-US" sz="28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그렇게 하면</a:t>
            </a:r>
            <a:r>
              <a:rPr kumimoji="1" lang="en-US" altLang="ko-Kore-KR" sz="28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, </a:t>
            </a:r>
            <a:r>
              <a:rPr kumimoji="1" lang="ko-Kore-KR" altLang="en-US" sz="28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기존에 전달되던 값보다 훨씬 더 큰 값이 다음 노드에 전달되므로 문제가 발생할 것입니다</a:t>
            </a:r>
            <a:r>
              <a:rPr kumimoji="1" lang="en-US" altLang="ko-Kore-KR" sz="28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. </a:t>
            </a:r>
            <a:r>
              <a:rPr kumimoji="1" lang="ko-Kore-KR" altLang="en-US" sz="28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그래서 테스트 할 때에는 드롭확률을  전달되는 값에 곱해줍니다</a:t>
            </a:r>
            <a:r>
              <a:rPr kumimoji="1" lang="en-US" altLang="ko-Kore-KR" sz="28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.</a:t>
            </a:r>
            <a:endParaRPr kumimoji="1" lang="ko-Kore-KR" altLang="en-US" sz="2800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EA3E92C-60A0-BB4E-9DC3-F318C1545ACD}"/>
              </a:ext>
            </a:extLst>
          </p:cNvPr>
          <p:cNvSpPr txBox="1"/>
          <p:nvPr/>
        </p:nvSpPr>
        <p:spPr>
          <a:xfrm>
            <a:off x="2225221" y="4868285"/>
            <a:ext cx="24649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ore-KR" altLang="en-US" sz="4800" dirty="0">
                <a:solidFill>
                  <a:srgbClr val="016AB6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예시</a:t>
            </a:r>
          </a:p>
        </p:txBody>
      </p:sp>
      <p:pic>
        <p:nvPicPr>
          <p:cNvPr id="17" name="Picture 4" descr="A Simple Introduction to Dropout Regularization (With Code!) | LaptrinhX">
            <a:extLst>
              <a:ext uri="{FF2B5EF4-FFF2-40B4-BE49-F238E27FC236}">
                <a16:creationId xmlns:a16="http://schemas.microsoft.com/office/drawing/2014/main" id="{5FC19D78-F806-E144-9880-0FB09ACCC7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9567" y="5680622"/>
            <a:ext cx="7250575" cy="3597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2DDF316-685F-B141-A672-77A0C94E6E1C}"/>
              </a:ext>
            </a:extLst>
          </p:cNvPr>
          <p:cNvSpPr txBox="1"/>
          <p:nvPr/>
        </p:nvSpPr>
        <p:spPr>
          <a:xfrm>
            <a:off x="8352853" y="5739664"/>
            <a:ext cx="24966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4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P=0.5</a:t>
            </a:r>
            <a:endParaRPr kumimoji="1" lang="ko-Kore-KR" altLang="en-US" sz="2400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E78EBA7-6C32-F645-BFEC-2418B38B66CE}"/>
              </a:ext>
            </a:extLst>
          </p:cNvPr>
          <p:cNvSpPr txBox="1"/>
          <p:nvPr/>
        </p:nvSpPr>
        <p:spPr>
          <a:xfrm>
            <a:off x="8844582" y="6477023"/>
            <a:ext cx="385638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ore-KR" altLang="en-US" sz="28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비활성화가 가능한 뉴런 수 </a:t>
            </a:r>
            <a:r>
              <a:rPr kumimoji="1" lang="en-US" altLang="ko-Kore-KR" sz="28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: </a:t>
            </a:r>
            <a:r>
              <a:rPr kumimoji="1" lang="en-US" altLang="ko-KR" sz="28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15</a:t>
            </a:r>
            <a:endParaRPr kumimoji="1" lang="ko-Kore-KR" altLang="en-US" sz="2800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16" name="액자 15">
            <a:extLst>
              <a:ext uri="{FF2B5EF4-FFF2-40B4-BE49-F238E27FC236}">
                <a16:creationId xmlns:a16="http://schemas.microsoft.com/office/drawing/2014/main" id="{7224AE3A-CF90-DF47-9B92-FBF5A8EAF50B}"/>
              </a:ext>
            </a:extLst>
          </p:cNvPr>
          <p:cNvSpPr/>
          <p:nvPr/>
        </p:nvSpPr>
        <p:spPr>
          <a:xfrm>
            <a:off x="6115050" y="6699518"/>
            <a:ext cx="500063" cy="711403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C95CC826-9D3E-2548-8627-E68E9A0E3E5C}"/>
              </a:ext>
            </a:extLst>
          </p:cNvPr>
          <p:cNvCxnSpPr>
            <a:cxnSpLocks/>
          </p:cNvCxnSpPr>
          <p:nvPr/>
        </p:nvCxnSpPr>
        <p:spPr>
          <a:xfrm flipH="1" flipV="1">
            <a:off x="6615113" y="7055219"/>
            <a:ext cx="2986086" cy="9041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3C36DA62-FF65-6D49-93DA-9F0172A303ED}"/>
              </a:ext>
            </a:extLst>
          </p:cNvPr>
          <p:cNvSpPr txBox="1"/>
          <p:nvPr/>
        </p:nvSpPr>
        <p:spPr>
          <a:xfrm>
            <a:off x="9283434" y="7809271"/>
            <a:ext cx="28544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ore-KR" altLang="en-US" sz="20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이 뉴런에 대하여</a:t>
            </a:r>
            <a:r>
              <a:rPr kumimoji="1" lang="en-US" altLang="ko-Kore-KR" sz="20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. </a:t>
            </a:r>
            <a:endParaRPr kumimoji="1" lang="ko-Kore-KR" altLang="en-US" sz="2000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113197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C6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08039" y="592382"/>
            <a:ext cx="17071921" cy="9493308"/>
            <a:chOff x="591357" y="436125"/>
            <a:chExt cx="17071921" cy="949330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1357" y="436125"/>
              <a:ext cx="17071921" cy="949330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824855" y="9574620"/>
            <a:ext cx="6524353" cy="164367"/>
            <a:chOff x="5824855" y="9574620"/>
            <a:chExt cx="6524353" cy="16436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24855" y="9574620"/>
              <a:ext cx="6524353" cy="16436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-6454247" y="439080"/>
            <a:ext cx="7996885" cy="9493308"/>
            <a:chOff x="-6454247" y="439080"/>
            <a:chExt cx="7996885" cy="949330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6454247" y="439080"/>
              <a:ext cx="7996885" cy="9493308"/>
            </a:xfrm>
            <a:prstGeom prst="rect">
              <a:avLst/>
            </a:prstGeom>
          </p:spPr>
        </p:pic>
      </p:grp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56A87F9D-CBCD-6041-B8E2-6FE75956A1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7410" y="2640420"/>
            <a:ext cx="11061700" cy="69342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EF21DC3-6ABB-8C4B-B803-A10C680C7FCE}"/>
              </a:ext>
            </a:extLst>
          </p:cNvPr>
          <p:cNvSpPr txBox="1"/>
          <p:nvPr/>
        </p:nvSpPr>
        <p:spPr>
          <a:xfrm>
            <a:off x="1943753" y="1357244"/>
            <a:ext cx="54927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4800" dirty="0">
                <a:solidFill>
                  <a:schemeClr val="tx1">
                    <a:lumMod val="95000"/>
                    <a:lumOff val="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2</a:t>
            </a:r>
            <a:r>
              <a:rPr kumimoji="1" lang="en-US" altLang="ko-KR" sz="4800" dirty="0">
                <a:solidFill>
                  <a:schemeClr val="tx1">
                    <a:lumMod val="95000"/>
                    <a:lumOff val="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-2: Dropout</a:t>
            </a:r>
            <a:endParaRPr kumimoji="1" lang="ko-Kore-KR" altLang="en-US" sz="3200" dirty="0">
              <a:solidFill>
                <a:schemeClr val="tx1">
                  <a:lumMod val="95000"/>
                  <a:lumOff val="5000"/>
                </a:schemeClr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805D4F-F242-2546-8F3E-4E57B3921CFE}"/>
              </a:ext>
            </a:extLst>
          </p:cNvPr>
          <p:cNvSpPr txBox="1"/>
          <p:nvPr/>
        </p:nvSpPr>
        <p:spPr>
          <a:xfrm>
            <a:off x="2387691" y="2640420"/>
            <a:ext cx="31688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ore-KR" altLang="en-US" sz="48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코드 사용 </a:t>
            </a:r>
          </a:p>
        </p:txBody>
      </p:sp>
    </p:spTree>
    <p:extLst>
      <p:ext uri="{BB962C8B-B14F-4D97-AF65-F5344CB8AC3E}">
        <p14:creationId xmlns:p14="http://schemas.microsoft.com/office/powerpoint/2010/main" val="39865770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C6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08039" y="592382"/>
            <a:ext cx="17071921" cy="9493308"/>
            <a:chOff x="591357" y="436125"/>
            <a:chExt cx="17071921" cy="949330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1357" y="436125"/>
              <a:ext cx="17071921" cy="949330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824855" y="9574620"/>
            <a:ext cx="6524353" cy="164367"/>
            <a:chOff x="5824855" y="9574620"/>
            <a:chExt cx="6524353" cy="16436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24855" y="9574620"/>
              <a:ext cx="6524353" cy="16436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-6454247" y="439080"/>
            <a:ext cx="7996885" cy="9493308"/>
            <a:chOff x="-6454247" y="439080"/>
            <a:chExt cx="7996885" cy="949330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6454247" y="439080"/>
              <a:ext cx="7996885" cy="9493308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8B2330E7-6C58-0C46-9383-41B74104A490}"/>
              </a:ext>
            </a:extLst>
          </p:cNvPr>
          <p:cNvSpPr txBox="1"/>
          <p:nvPr/>
        </p:nvSpPr>
        <p:spPr>
          <a:xfrm>
            <a:off x="5881822" y="4575670"/>
            <a:ext cx="652435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ore-KR" altLang="en-US" sz="60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간단하게 복습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2E61A2B-2EFE-3447-BDA9-EFED3C6D4AB6}"/>
              </a:ext>
            </a:extLst>
          </p:cNvPr>
          <p:cNvSpPr txBox="1"/>
          <p:nvPr/>
        </p:nvSpPr>
        <p:spPr>
          <a:xfrm>
            <a:off x="9683916" y="7927180"/>
            <a:ext cx="750680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ore-KR" altLang="en-US" sz="40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다음 장부터는 학습을 더 잘하는 방법에 대한 내용이 진행됩니다</a:t>
            </a:r>
            <a:r>
              <a:rPr kumimoji="1" lang="en-US" altLang="ko-Kore-KR" sz="40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. </a:t>
            </a:r>
            <a:endParaRPr kumimoji="1" lang="ko-Kore-KR" altLang="en-US" sz="4000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15532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C6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08039" y="592382"/>
            <a:ext cx="17071921" cy="9493308"/>
            <a:chOff x="591357" y="436125"/>
            <a:chExt cx="17071921" cy="949330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1357" y="436125"/>
              <a:ext cx="17071921" cy="949330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824855" y="9574620"/>
            <a:ext cx="6524353" cy="164367"/>
            <a:chOff x="5824855" y="9574620"/>
            <a:chExt cx="6524353" cy="16436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24855" y="9574620"/>
              <a:ext cx="6524353" cy="16436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-6454247" y="439080"/>
            <a:ext cx="7996885" cy="9493308"/>
            <a:chOff x="-6454247" y="439080"/>
            <a:chExt cx="7996885" cy="949330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6454247" y="439080"/>
              <a:ext cx="7996885" cy="9493308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7DAC5B46-721D-524E-B014-D91476E1FF1B}"/>
              </a:ext>
            </a:extLst>
          </p:cNvPr>
          <p:cNvSpPr txBox="1"/>
          <p:nvPr/>
        </p:nvSpPr>
        <p:spPr>
          <a:xfrm>
            <a:off x="2125731" y="1556788"/>
            <a:ext cx="114699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48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3. Data Augmentation(</a:t>
            </a:r>
            <a:r>
              <a:rPr kumimoji="1" lang="ko-Kore-KR" altLang="en-US" sz="48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데이터 증강</a:t>
            </a:r>
            <a:r>
              <a:rPr kumimoji="1" lang="en-US" altLang="ko-Kore-KR" sz="48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)</a:t>
            </a:r>
            <a:endParaRPr kumimoji="1" lang="ko-Kore-KR" altLang="en-US" sz="4800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pic>
        <p:nvPicPr>
          <p:cNvPr id="7170" name="Picture 2" descr="Data Augmentation | How to use Deep Learning when you have Limited Data">
            <a:extLst>
              <a:ext uri="{FF2B5EF4-FFF2-40B4-BE49-F238E27FC236}">
                <a16:creationId xmlns:a16="http://schemas.microsoft.com/office/drawing/2014/main" id="{6A46E120-3C41-C64F-B7E2-0C5AA5B4AF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235" y="2541087"/>
            <a:ext cx="7595786" cy="3845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3B6B30D1-24D8-4E46-B56F-3F83AB8E8677}"/>
              </a:ext>
            </a:extLst>
          </p:cNvPr>
          <p:cNvSpPr/>
          <p:nvPr/>
        </p:nvSpPr>
        <p:spPr>
          <a:xfrm>
            <a:off x="2911642" y="6387055"/>
            <a:ext cx="9144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ore-KR" altLang="en-US" sz="1200" dirty="0"/>
              <a:t>https://nanonets.com/blog/data-augmentation-how-to-use-deep-learning-when-you-have-limited-data-part-2/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FA5C55F-75C7-FF4F-A2EA-79BDF8366BA7}"/>
              </a:ext>
            </a:extLst>
          </p:cNvPr>
          <p:cNvSpPr txBox="1"/>
          <p:nvPr/>
        </p:nvSpPr>
        <p:spPr>
          <a:xfrm>
            <a:off x="10607040" y="2926080"/>
            <a:ext cx="601675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ore-KR" altLang="en-US" sz="32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단순히 기존의 데이터를 돌리고</a:t>
            </a:r>
            <a:r>
              <a:rPr kumimoji="1" lang="en-US" altLang="ko-Kore-KR" sz="32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, </a:t>
            </a:r>
            <a:r>
              <a:rPr kumimoji="1" lang="ko-Kore-KR" altLang="en-US" sz="32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뒤집어서 학습 데이터의 양을 증가시키는 방법</a:t>
            </a:r>
            <a:r>
              <a:rPr kumimoji="1" lang="en-US" altLang="ko-Kore-KR" sz="32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. </a:t>
            </a:r>
            <a:r>
              <a:rPr kumimoji="1" lang="ko-Kore-KR" altLang="en-US" sz="32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AB9BC28-1127-3444-B627-275AD06B9E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97763" y="6925349"/>
            <a:ext cx="14200417" cy="2714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420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C6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08039" y="554349"/>
            <a:ext cx="17071921" cy="9493308"/>
            <a:chOff x="591358" y="190446"/>
            <a:chExt cx="17071921" cy="949330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1358" y="190446"/>
              <a:ext cx="17071921" cy="949330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824855" y="9574620"/>
            <a:ext cx="6524353" cy="164367"/>
            <a:chOff x="5824855" y="9574620"/>
            <a:chExt cx="6524353" cy="16436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24855" y="9574620"/>
              <a:ext cx="6524353" cy="16436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-6454247" y="439080"/>
            <a:ext cx="7996885" cy="9493308"/>
            <a:chOff x="-6454247" y="439080"/>
            <a:chExt cx="7996885" cy="949330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6454247" y="439080"/>
              <a:ext cx="7996885" cy="9493308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04297782-6E91-2148-9CF9-6150DC27A3B6}"/>
              </a:ext>
            </a:extLst>
          </p:cNvPr>
          <p:cNvSpPr txBox="1"/>
          <p:nvPr/>
        </p:nvSpPr>
        <p:spPr>
          <a:xfrm>
            <a:off x="290503" y="1429717"/>
            <a:ext cx="87965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48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4</a:t>
            </a:r>
            <a:r>
              <a:rPr kumimoji="1" lang="en-US" altLang="ko-KR" sz="48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. </a:t>
            </a:r>
            <a:r>
              <a:rPr kumimoji="1" lang="ko-KR" altLang="en-US" sz="48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가중치 초기화</a:t>
            </a:r>
            <a:endParaRPr kumimoji="1" lang="ko-Kore-KR" altLang="en-US" sz="4800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6AD626-D194-F54D-9E7D-BBA1F13A427C}"/>
              </a:ext>
            </a:extLst>
          </p:cNvPr>
          <p:cNvSpPr txBox="1"/>
          <p:nvPr/>
        </p:nvSpPr>
        <p:spPr>
          <a:xfrm>
            <a:off x="2212846" y="2729011"/>
            <a:ext cx="151424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ore-KR" altLang="en-US" sz="32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어떤 값에서 시작하는 게 학습을 더 효율적으로 바꿀까</a:t>
            </a:r>
            <a:r>
              <a:rPr kumimoji="1" lang="en-US" altLang="ko-Kore-KR" sz="32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?</a:t>
            </a:r>
            <a:r>
              <a:rPr kumimoji="1" lang="ko-Kore-KR" altLang="en-US" sz="32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라는 질문에서 시작합니다</a:t>
            </a:r>
            <a:r>
              <a:rPr kumimoji="1" lang="en-US" altLang="ko-Kore-KR" sz="32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. </a:t>
            </a:r>
            <a:endParaRPr kumimoji="1" lang="ko-Kore-KR" altLang="en-US" sz="3200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EF2B4C-4A69-0D4C-A1D7-10A1995381C8}"/>
              </a:ext>
            </a:extLst>
          </p:cNvPr>
          <p:cNvSpPr txBox="1"/>
          <p:nvPr/>
        </p:nvSpPr>
        <p:spPr>
          <a:xfrm>
            <a:off x="2606038" y="3806229"/>
            <a:ext cx="1420063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ore-KR" altLang="en-US" sz="32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초기화의 대표적인 방법에는 </a:t>
            </a:r>
            <a:r>
              <a:rPr kumimoji="1" lang="en-US" altLang="ko-Kore-KR" sz="3200" dirty="0">
                <a:solidFill>
                  <a:srgbClr val="016AB6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Xavier </a:t>
            </a:r>
            <a:r>
              <a:rPr kumimoji="1" lang="en-US" altLang="ko-Kore-KR" sz="3200" dirty="0" err="1">
                <a:solidFill>
                  <a:srgbClr val="016AB6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Glorot</a:t>
            </a:r>
            <a:r>
              <a:rPr kumimoji="1" lang="en-US" altLang="ko-Kore-KR" sz="3200" dirty="0">
                <a:solidFill>
                  <a:srgbClr val="016AB6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</a:t>
            </a:r>
            <a:r>
              <a:rPr kumimoji="1" lang="ko-Kore-KR" altLang="en-US" sz="3200" dirty="0">
                <a:solidFill>
                  <a:srgbClr val="016AB6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초기화</a:t>
            </a:r>
            <a:r>
              <a:rPr kumimoji="1" lang="en-US" altLang="ko-Kore-KR" sz="32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, </a:t>
            </a:r>
            <a:r>
              <a:rPr kumimoji="1" lang="en-US" altLang="ko-Kore-KR" sz="3200" dirty="0" err="1">
                <a:solidFill>
                  <a:srgbClr val="FF7C8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Kaiming</a:t>
            </a:r>
            <a:r>
              <a:rPr kumimoji="1" lang="en-US" altLang="ko-Kore-KR" sz="3200" dirty="0">
                <a:solidFill>
                  <a:srgbClr val="FF7C8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He </a:t>
            </a:r>
            <a:r>
              <a:rPr kumimoji="1" lang="ko-Kore-KR" altLang="en-US" sz="3200" dirty="0">
                <a:solidFill>
                  <a:srgbClr val="FF7C8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초기화</a:t>
            </a:r>
            <a:r>
              <a:rPr kumimoji="1" lang="ko-Kore-KR" altLang="en-US" sz="32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가 있습니다</a:t>
            </a:r>
            <a:r>
              <a:rPr kumimoji="1" lang="en-US" altLang="ko-Kore-KR" sz="32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. </a:t>
            </a:r>
            <a:endParaRPr kumimoji="1" lang="ko-Kore-KR" altLang="en-US" sz="3200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4C57E7A-93C5-9E46-A865-D595AA58BEAF}"/>
              </a:ext>
            </a:extLst>
          </p:cNvPr>
          <p:cNvSpPr txBox="1"/>
          <p:nvPr/>
        </p:nvSpPr>
        <p:spPr>
          <a:xfrm>
            <a:off x="813096" y="5123329"/>
            <a:ext cx="74702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2800" dirty="0">
                <a:solidFill>
                  <a:srgbClr val="016AB6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(1)Xavier </a:t>
            </a:r>
            <a:r>
              <a:rPr kumimoji="1" lang="en-US" altLang="ko-Kore-KR" sz="2800" dirty="0" err="1">
                <a:solidFill>
                  <a:srgbClr val="016AB6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Glorot</a:t>
            </a:r>
            <a:r>
              <a:rPr kumimoji="1" lang="en-US" altLang="ko-Kore-KR" sz="2800" dirty="0">
                <a:solidFill>
                  <a:srgbClr val="016AB6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</a:t>
            </a:r>
            <a:r>
              <a:rPr kumimoji="1" lang="ko-Kore-KR" altLang="en-US" sz="2800" dirty="0">
                <a:solidFill>
                  <a:srgbClr val="016AB6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초기화</a:t>
            </a:r>
            <a:endParaRPr kumimoji="1" lang="ko-Kore-KR" altLang="en-US" sz="2800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E58ABE6-86A8-EA48-9C65-42F1AF387335}"/>
                  </a:ext>
                </a:extLst>
              </p:cNvPr>
              <p:cNvSpPr txBox="1"/>
              <p:nvPr/>
            </p:nvSpPr>
            <p:spPr>
              <a:xfrm>
                <a:off x="2322994" y="5985056"/>
                <a:ext cx="4858870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ko-Kore-KR" altLang="en-US" sz="2800" dirty="0">
                    <a:latin typeface="여기어때 잘난체 OTF" panose="020B0600000101010101" pitchFamily="34" charset="-127"/>
                    <a:ea typeface="여기어때 잘난체 OTF" panose="020B0600000101010101" pitchFamily="34" charset="-127"/>
                  </a:rPr>
                  <a:t>가중치의 초깃값을 </a:t>
                </a:r>
                <a:r>
                  <a:rPr kumimoji="1" lang="en-US" altLang="ko-Kore-KR" sz="2800" dirty="0">
                    <a:latin typeface="여기어때 잘난체 OTF" panose="020B0600000101010101" pitchFamily="34" charset="-127"/>
                    <a:ea typeface="여기어때 잘난체 OTF" panose="020B0600000101010101" pitchFamily="34" charset="-127"/>
                  </a:rPr>
                  <a:t>N(0,var=2/(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ore-KR" sz="2800" i="1" smtClean="0">
                            <a:latin typeface="Cambria Math" panose="02040503050406030204" pitchFamily="18" charset="0"/>
                            <a:ea typeface="여기어때 잘난체 OTF" panose="020B0600000101010101" pitchFamily="34" charset="-127"/>
                          </a:rPr>
                        </m:ctrlPr>
                      </m:sSubPr>
                      <m:e>
                        <m:r>
                          <a:rPr kumimoji="1" lang="en-US" altLang="ko-Kore-KR" sz="2800" b="0" i="1" smtClean="0">
                            <a:latin typeface="Cambria Math" panose="02040503050406030204" pitchFamily="18" charset="0"/>
                            <a:ea typeface="여기어때 잘난체 OTF" panose="020B0600000101010101" pitchFamily="34" charset="-127"/>
                          </a:rPr>
                          <m:t>𝑛</m:t>
                        </m:r>
                      </m:e>
                      <m:sub>
                        <m:r>
                          <a:rPr kumimoji="1" lang="en-US" altLang="ko-Kore-KR" sz="2800" b="0" i="1" smtClean="0">
                            <a:latin typeface="Cambria Math" panose="02040503050406030204" pitchFamily="18" charset="0"/>
                            <a:ea typeface="여기어때 잘난체 OTF" panose="020B0600000101010101" pitchFamily="34" charset="-127"/>
                          </a:rPr>
                          <m:t>𝑖𝑛</m:t>
                        </m:r>
                      </m:sub>
                    </m:sSub>
                    <m:r>
                      <a:rPr kumimoji="1" lang="en-US" altLang="ko-Kore-KR" sz="2800" b="0" i="1" smtClean="0">
                        <a:latin typeface="Cambria Math" panose="02040503050406030204" pitchFamily="18" charset="0"/>
                        <a:ea typeface="여기어때 잘난체 OTF" panose="020B0600000101010101" pitchFamily="34" charset="-127"/>
                      </a:rPr>
                      <m:t>+</m:t>
                    </m:r>
                    <m:sSub>
                      <m:sSubPr>
                        <m:ctrlPr>
                          <a:rPr kumimoji="1" lang="en-US" altLang="ko-Kore-KR" sz="2800" i="1">
                            <a:latin typeface="Cambria Math" panose="02040503050406030204" pitchFamily="18" charset="0"/>
                            <a:ea typeface="여기어때 잘난체 OTF" panose="020B0600000101010101" pitchFamily="34" charset="-127"/>
                          </a:rPr>
                        </m:ctrlPr>
                      </m:sSubPr>
                      <m:e>
                        <m:r>
                          <a:rPr kumimoji="1" lang="en-US" altLang="ko-Kore-KR" sz="2800" i="1">
                            <a:latin typeface="Cambria Math" panose="02040503050406030204" pitchFamily="18" charset="0"/>
                            <a:ea typeface="여기어때 잘난체 OTF" panose="020B0600000101010101" pitchFamily="34" charset="-127"/>
                          </a:rPr>
                          <m:t>𝑛</m:t>
                        </m:r>
                      </m:e>
                      <m:sub>
                        <m:r>
                          <a:rPr kumimoji="1" lang="en-US" altLang="ko-Kore-KR" sz="2800" b="0" i="1" smtClean="0">
                            <a:latin typeface="Cambria Math" panose="02040503050406030204" pitchFamily="18" charset="0"/>
                            <a:ea typeface="여기어때 잘난체 OTF" panose="020B0600000101010101" pitchFamily="34" charset="-127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kumimoji="1" lang="en-US" altLang="ko-Kore-KR" sz="2800" dirty="0">
                    <a:latin typeface="여기어때 잘난체 OTF" panose="020B0600000101010101" pitchFamily="34" charset="-127"/>
                    <a:ea typeface="여기어때 잘난체 OTF" panose="020B0600000101010101" pitchFamily="34" charset="-127"/>
                  </a:rPr>
                  <a:t>))</a:t>
                </a:r>
              </a:p>
              <a:p>
                <a:pPr algn="ctr"/>
                <a:r>
                  <a:rPr kumimoji="1" lang="ko-Kore-KR" altLang="en-US" sz="2800" dirty="0">
                    <a:latin typeface="여기어때 잘난체 OTF" panose="020B0600000101010101" pitchFamily="34" charset="-127"/>
                    <a:ea typeface="여기어때 잘난체 OTF" panose="020B0600000101010101" pitchFamily="34" charset="-127"/>
                  </a:rPr>
                  <a:t>에서 추출하는 게 핵심</a:t>
                </a:r>
                <a:r>
                  <a:rPr kumimoji="1" lang="en-US" altLang="ko-Kore-KR" sz="2800" dirty="0">
                    <a:latin typeface="여기어때 잘난체 OTF" panose="020B0600000101010101" pitchFamily="34" charset="-127"/>
                    <a:ea typeface="여기어때 잘난체 OTF" panose="020B0600000101010101" pitchFamily="34" charset="-127"/>
                  </a:rPr>
                  <a:t>! </a:t>
                </a:r>
                <a:endParaRPr kumimoji="1" lang="ko-Kore-KR" altLang="en-US" sz="2800"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E58ABE6-86A8-EA48-9C65-42F1AF3873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2994" y="5985056"/>
                <a:ext cx="4858870" cy="1384995"/>
              </a:xfrm>
              <a:prstGeom prst="rect">
                <a:avLst/>
              </a:prstGeom>
              <a:blipFill>
                <a:blip r:embed="rId6"/>
                <a:stretch>
                  <a:fillRect t="-4545" b="-11818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9458B49B-35AB-694A-9974-735434E7D920}"/>
              </a:ext>
            </a:extLst>
          </p:cNvPr>
          <p:cNvSpPr txBox="1"/>
          <p:nvPr/>
        </p:nvSpPr>
        <p:spPr>
          <a:xfrm>
            <a:off x="2071982" y="7535664"/>
            <a:ext cx="596039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ore-KR" altLang="en-US" sz="24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이렇게 초깃값을 설정하면 데이터가 레이어를 계속 통과하더라도 활성화 값이 일정 범위 내에 있게 됩니다</a:t>
            </a:r>
            <a:r>
              <a:rPr kumimoji="1" lang="en-US" altLang="ko-Kore-KR" sz="24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.</a:t>
            </a:r>
            <a:r>
              <a:rPr kumimoji="1" lang="ko-Kore-KR" altLang="en-US" sz="24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활성화값이 너무 커지거나 너무 작아지지 않는 것이지요</a:t>
            </a:r>
            <a:r>
              <a:rPr kumimoji="1" lang="en-US" altLang="ko-Kore-KR" sz="24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.</a:t>
            </a:r>
            <a:endParaRPr kumimoji="1" lang="ko-Kore-KR" altLang="en-US" sz="2400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E8B87D14-BAFE-9A4A-BF94-96203A588F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62220" y="5567921"/>
            <a:ext cx="4457516" cy="361167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FF00670-26C5-6D41-B355-34611B4DDC2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493325" y="5249105"/>
            <a:ext cx="4457516" cy="403743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705E06B-A5BC-C741-A75D-632C8C80148B}"/>
              </a:ext>
            </a:extLst>
          </p:cNvPr>
          <p:cNvSpPr txBox="1"/>
          <p:nvPr/>
        </p:nvSpPr>
        <p:spPr>
          <a:xfrm>
            <a:off x="8940186" y="5272458"/>
            <a:ext cx="28227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" altLang="ko-Kore-KR" sz="1600" dirty="0"/>
              <a:t>Shapeset-3×2 dataset</a:t>
            </a:r>
            <a:endParaRPr kumimoji="1" lang="ko-Kore-KR" altLang="en-US" sz="1600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4B59D2C-09A4-8146-8987-7629BB770B8E}"/>
              </a:ext>
            </a:extLst>
          </p:cNvPr>
          <p:cNvSpPr txBox="1"/>
          <p:nvPr/>
        </p:nvSpPr>
        <p:spPr>
          <a:xfrm>
            <a:off x="10529081" y="9436120"/>
            <a:ext cx="89710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" altLang="ko-Kore-KR" sz="1200" dirty="0">
                <a:hlinkClick r:id="rId9"/>
              </a:rPr>
              <a:t>http://proceedings.mlr.press/v9/glorot10a/glorot10a.pdf</a:t>
            </a:r>
            <a:endParaRPr kumimoji="1" lang="ko-Kore-KR" altLang="en-US" sz="1200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14598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C6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08039" y="592382"/>
            <a:ext cx="17071921" cy="9493308"/>
            <a:chOff x="591357" y="436125"/>
            <a:chExt cx="17071921" cy="949330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1357" y="436125"/>
              <a:ext cx="17071921" cy="949330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824855" y="9574620"/>
            <a:ext cx="6524353" cy="164367"/>
            <a:chOff x="5824855" y="9574620"/>
            <a:chExt cx="6524353" cy="16436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24855" y="9574620"/>
              <a:ext cx="6524353" cy="16436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-6454247" y="439080"/>
            <a:ext cx="7996885" cy="9493308"/>
            <a:chOff x="-6454247" y="439080"/>
            <a:chExt cx="7996885" cy="949330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6454247" y="439080"/>
              <a:ext cx="7996885" cy="9493308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34EBE3CF-29B1-EE41-9F38-784CEEEE4FCA}"/>
              </a:ext>
            </a:extLst>
          </p:cNvPr>
          <p:cNvSpPr txBox="1"/>
          <p:nvPr/>
        </p:nvSpPr>
        <p:spPr>
          <a:xfrm>
            <a:off x="290503" y="1429717"/>
            <a:ext cx="87965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48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4</a:t>
            </a:r>
            <a:r>
              <a:rPr kumimoji="1" lang="en-US" altLang="ko-KR" sz="48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. </a:t>
            </a:r>
            <a:r>
              <a:rPr kumimoji="1" lang="ko-KR" altLang="en-US" sz="48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가중치 초기화</a:t>
            </a:r>
            <a:endParaRPr kumimoji="1" lang="ko-Kore-KR" altLang="en-US" sz="4800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01FC9C3-5381-6441-BA6E-8A4E966F6A28}"/>
              </a:ext>
            </a:extLst>
          </p:cNvPr>
          <p:cNvSpPr/>
          <p:nvPr/>
        </p:nvSpPr>
        <p:spPr>
          <a:xfrm>
            <a:off x="2875936" y="2666576"/>
            <a:ext cx="460254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sz="3200" dirty="0">
                <a:solidFill>
                  <a:srgbClr val="FF7C8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(2)</a:t>
            </a:r>
            <a:r>
              <a:rPr kumimoji="1" lang="en-US" altLang="ko-Kore-KR" sz="3200" dirty="0" err="1">
                <a:solidFill>
                  <a:srgbClr val="FF7C8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Kaiming</a:t>
            </a:r>
            <a:r>
              <a:rPr kumimoji="1" lang="en-US" altLang="ko-Kore-KR" sz="3200" dirty="0">
                <a:solidFill>
                  <a:srgbClr val="FF7C8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He </a:t>
            </a:r>
            <a:r>
              <a:rPr kumimoji="1" lang="ko-Kore-KR" altLang="en-US" sz="3200" dirty="0">
                <a:solidFill>
                  <a:srgbClr val="FF7C8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초기화</a:t>
            </a:r>
            <a:endParaRPr lang="ko-Kore-KR" altLang="en-US" sz="3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62FFBF-F4BD-F847-A87D-E3C53D2BC900}"/>
              </a:ext>
            </a:extLst>
          </p:cNvPr>
          <p:cNvSpPr txBox="1"/>
          <p:nvPr/>
        </p:nvSpPr>
        <p:spPr>
          <a:xfrm>
            <a:off x="2875936" y="3621468"/>
            <a:ext cx="141032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24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Xavi</a:t>
            </a:r>
            <a:r>
              <a:rPr kumimoji="1" lang="ko-Kore-KR" altLang="en-US" sz="24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가중치 논문이 발표된 이후</a:t>
            </a:r>
            <a:r>
              <a:rPr kumimoji="1" lang="en-US" altLang="ko-Kore-KR" sz="24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, </a:t>
            </a:r>
            <a:r>
              <a:rPr kumimoji="1" lang="ko-Kore-KR" altLang="en-US" sz="24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렐루활성화 함수가 많이 쓰이게 되었습니다</a:t>
            </a:r>
            <a:r>
              <a:rPr kumimoji="1" lang="en-US" altLang="ko-Kore-KR" sz="24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. </a:t>
            </a:r>
            <a:r>
              <a:rPr kumimoji="1" lang="ko-Kore-KR" altLang="en-US" sz="24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이에 맞춰 만들어진 것이 </a:t>
            </a:r>
            <a:r>
              <a:rPr kumimoji="1" lang="en-US" altLang="ko-Kore-KR" sz="24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He </a:t>
            </a:r>
            <a:r>
              <a:rPr kumimoji="1" lang="ko-Kore-KR" altLang="en-US" sz="24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초기화입니다</a:t>
            </a:r>
            <a:r>
              <a:rPr kumimoji="1" lang="en-US" altLang="ko-Kore-KR" sz="24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. He</a:t>
            </a:r>
            <a:r>
              <a:rPr kumimoji="1" lang="ko-Kore-KR" altLang="en-US" sz="24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초기화는 </a:t>
            </a:r>
            <a:r>
              <a:rPr kumimoji="1" lang="en-US" altLang="ko-Kore-KR" sz="2400" dirty="0" err="1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Relu</a:t>
            </a:r>
            <a:r>
              <a:rPr kumimoji="1" lang="ko-Kore-KR" altLang="en-US" sz="24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활성화 함수를 쓸 때 쓰면 학습에 좋습니다</a:t>
            </a:r>
            <a:r>
              <a:rPr kumimoji="1" lang="en-US" altLang="ko-Kore-KR" sz="24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. </a:t>
            </a:r>
            <a:endParaRPr kumimoji="1" lang="ko-Kore-KR" altLang="en-US" sz="2400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CDD4EF3-015B-B747-A3C5-2F0B219695C2}"/>
                  </a:ext>
                </a:extLst>
              </p:cNvPr>
              <p:cNvSpPr txBox="1"/>
              <p:nvPr/>
            </p:nvSpPr>
            <p:spPr>
              <a:xfrm>
                <a:off x="1943137" y="4625066"/>
                <a:ext cx="7763435" cy="6647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sz="2400" dirty="0">
                    <a:latin typeface="여기어때 잘난체 OTF" panose="020B0600000101010101" pitchFamily="34" charset="-127"/>
                    <a:ea typeface="여기어때 잘난체 OTF" panose="020B0600000101010101" pitchFamily="34" charset="-127"/>
                  </a:rPr>
                  <a:t>He </a:t>
                </a:r>
                <a:r>
                  <a:rPr kumimoji="1" lang="ko-Kore-KR" altLang="en-US" sz="2400" dirty="0">
                    <a:latin typeface="여기어때 잘난체 OTF" panose="020B0600000101010101" pitchFamily="34" charset="-127"/>
                    <a:ea typeface="여기어때 잘난체 OTF" panose="020B0600000101010101" pitchFamily="34" charset="-127"/>
                  </a:rPr>
                  <a:t>초기화는 가중치를</a:t>
                </a:r>
                <a14:m>
                  <m:oMath xmlns:m="http://schemas.openxmlformats.org/officeDocument/2006/math">
                    <m:r>
                      <a:rPr kumimoji="1" lang="en-US" altLang="ko-Kore-KR" sz="2400" b="0" i="1" smtClean="0">
                        <a:latin typeface="Cambria Math" panose="02040503050406030204" pitchFamily="18" charset="0"/>
                        <a:ea typeface="여기어때 잘난체 OTF" panose="020B0600000101010101" pitchFamily="34" charset="-127"/>
                      </a:rPr>
                      <m:t> </m:t>
                    </m:r>
                    <m:r>
                      <a:rPr kumimoji="1" lang="en-US" altLang="ko-Kore-KR" sz="2400" b="0" i="1" smtClean="0">
                        <a:latin typeface="Cambria Math" panose="02040503050406030204" pitchFamily="18" charset="0"/>
                        <a:ea typeface="여기어때 잘난체 OTF" panose="020B0600000101010101" pitchFamily="34" charset="-127"/>
                      </a:rPr>
                      <m:t>𝑁</m:t>
                    </m:r>
                    <m:r>
                      <a:rPr kumimoji="1" lang="en-US" altLang="ko-Kore-KR" sz="2400" b="0" i="1" smtClean="0">
                        <a:latin typeface="Cambria Math" panose="02040503050406030204" pitchFamily="18" charset="0"/>
                        <a:ea typeface="여기어때 잘난체 OTF" panose="020B0600000101010101" pitchFamily="34" charset="-127"/>
                      </a:rPr>
                      <m:t>(0,</m:t>
                    </m:r>
                    <m:f>
                      <m:fPr>
                        <m:ctrlPr>
                          <a:rPr kumimoji="1" lang="en-US" altLang="ko-Kore-KR" sz="2400" b="0" i="1" smtClean="0">
                            <a:latin typeface="Cambria Math" panose="02040503050406030204" pitchFamily="18" charset="0"/>
                            <a:ea typeface="여기어때 잘난체 OTF" panose="020B0600000101010101" pitchFamily="34" charset="-127"/>
                          </a:rPr>
                        </m:ctrlPr>
                      </m:fPr>
                      <m:num>
                        <m:r>
                          <a:rPr kumimoji="1" lang="en-US" altLang="ko-Kore-KR" sz="2400" b="0" i="1" smtClean="0">
                            <a:latin typeface="Cambria Math" panose="02040503050406030204" pitchFamily="18" charset="0"/>
                            <a:ea typeface="여기어때 잘난체 OTF" panose="020B0600000101010101" pitchFamily="34" charset="-127"/>
                          </a:rPr>
                          <m:t>2</m:t>
                        </m:r>
                      </m:num>
                      <m:den>
                        <m:d>
                          <m:dPr>
                            <m:ctrlPr>
                              <a:rPr kumimoji="1" lang="en-US" altLang="ko-Kore-KR" sz="2400" b="0" i="1" smtClean="0">
                                <a:latin typeface="Cambria Math" panose="02040503050406030204" pitchFamily="18" charset="0"/>
                                <a:ea typeface="여기어때 잘난체 OTF" panose="020B0600000101010101" pitchFamily="34" charset="-127"/>
                              </a:rPr>
                            </m:ctrlPr>
                          </m:dPr>
                          <m:e>
                            <m:r>
                              <a:rPr kumimoji="1" lang="en-US" altLang="ko-Kore-KR" sz="2400" b="0" i="1" smtClean="0">
                                <a:latin typeface="Cambria Math" panose="02040503050406030204" pitchFamily="18" charset="0"/>
                                <a:ea typeface="여기어때 잘난체 OTF" panose="020B0600000101010101" pitchFamily="34" charset="-127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kumimoji="1" lang="en-US" altLang="ko-Kore-KR" sz="2400" b="0" i="1" smtClean="0">
                                    <a:latin typeface="Cambria Math" panose="02040503050406030204" pitchFamily="18" charset="0"/>
                                    <a:ea typeface="여기어때 잘난체 OTF" panose="020B0600000101010101" pitchFamily="34" charset="-127"/>
                                  </a:rPr>
                                </m:ctrlPr>
                              </m:sSupPr>
                              <m:e>
                                <m:r>
                                  <a:rPr kumimoji="1" lang="en-US" altLang="ko-Kore-KR" sz="2400" b="0" i="1" smtClean="0">
                                    <a:latin typeface="Cambria Math" panose="02040503050406030204" pitchFamily="18" charset="0"/>
                                    <a:ea typeface="여기어때 잘난체 OTF" panose="020B0600000101010101" pitchFamily="34" charset="-127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kumimoji="1" lang="en-US" altLang="ko-Kore-KR" sz="2400" b="0" i="1" smtClean="0">
                                    <a:latin typeface="Cambria Math" panose="02040503050406030204" pitchFamily="18" charset="0"/>
                                    <a:ea typeface="여기어때 잘난체 OTF" panose="020B0600000101010101" pitchFamily="34" charset="-127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  <m:r>
                          <a:rPr kumimoji="1" lang="en-US" altLang="ko-Kore-K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kumimoji="1" lang="en-US" altLang="ko-Kore-KR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kumimoji="1" lang="en-US" altLang="ko-Kore-KR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</m:den>
                    </m:f>
                    <m:r>
                      <a:rPr kumimoji="1" lang="en-US" altLang="ko-Kore-KR" sz="2400" b="0" i="0" smtClean="0">
                        <a:latin typeface="Cambria Math" panose="02040503050406030204" pitchFamily="18" charset="0"/>
                        <a:ea typeface="여기어때 잘난체 OTF" panose="020B0600000101010101" pitchFamily="34" charset="-127"/>
                      </a:rPr>
                      <m:t>)</m:t>
                    </m:r>
                  </m:oMath>
                </a14:m>
                <a:r>
                  <a:rPr kumimoji="1" lang="ko-Kore-KR" altLang="en-US" sz="2400" dirty="0">
                    <a:latin typeface="여기어때 잘난체 OTF" panose="020B0600000101010101" pitchFamily="34" charset="-127"/>
                    <a:ea typeface="여기어때 잘난체 OTF" panose="020B0600000101010101" pitchFamily="34" charset="-127"/>
                  </a:rPr>
                  <a:t>에서 추출합니다</a:t>
                </a:r>
                <a:r>
                  <a:rPr kumimoji="1" lang="en-US" altLang="ko-Kore-KR" sz="2400" dirty="0">
                    <a:latin typeface="여기어때 잘난체 OTF" panose="020B0600000101010101" pitchFamily="34" charset="-127"/>
                    <a:ea typeface="여기어때 잘난체 OTF" panose="020B0600000101010101" pitchFamily="34" charset="-127"/>
                  </a:rPr>
                  <a:t>. </a:t>
                </a:r>
                <a:endParaRPr kumimoji="1" lang="ko-Kore-KR" altLang="en-US" sz="2400"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CDD4EF3-015B-B747-A3C5-2F0B219695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3137" y="4625066"/>
                <a:ext cx="7763435" cy="664734"/>
              </a:xfrm>
              <a:prstGeom prst="rect">
                <a:avLst/>
              </a:prstGeom>
              <a:blipFill>
                <a:blip r:embed="rId5"/>
                <a:stretch>
                  <a:fillRect l="-327" r="-1307" b="-3774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D31B16F5-8B9D-A64E-9FE6-21CD6C4125CF}"/>
              </a:ext>
            </a:extLst>
          </p:cNvPr>
          <p:cNvSpPr txBox="1"/>
          <p:nvPr/>
        </p:nvSpPr>
        <p:spPr>
          <a:xfrm>
            <a:off x="1943137" y="5680272"/>
            <a:ext cx="78921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ore-KR" altLang="en-US" sz="24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렐루를 사용함을 디폴트로 두기 때문에</a:t>
            </a:r>
            <a:r>
              <a:rPr kumimoji="1" lang="en-US" altLang="ko-Kore-KR" sz="24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, a</a:t>
            </a:r>
            <a:r>
              <a:rPr kumimoji="1" lang="ko-Kore-KR" altLang="en-US" sz="24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의 디폴트는 </a:t>
            </a:r>
            <a:r>
              <a:rPr kumimoji="1" lang="en-US" altLang="ko-Kore-KR" sz="24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0</a:t>
            </a:r>
            <a:r>
              <a:rPr kumimoji="1" lang="ko-Kore-KR" altLang="en-US" sz="24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입니다</a:t>
            </a:r>
            <a:r>
              <a:rPr kumimoji="1" lang="en-US" altLang="ko-Kore-KR" sz="24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. Leaky </a:t>
            </a:r>
            <a:r>
              <a:rPr kumimoji="1" lang="en-US" altLang="ko-Kore-KR" sz="2400" dirty="0" err="1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ReL</a:t>
            </a:r>
            <a:r>
              <a:rPr kumimoji="1" lang="en-US" altLang="ko-KR" sz="2400" dirty="0" err="1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U</a:t>
            </a:r>
            <a:r>
              <a:rPr kumimoji="1" lang="ko-Kore-KR" altLang="en-US" sz="24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를 사용하게 되면 그것의  기울기를 </a:t>
            </a:r>
            <a:r>
              <a:rPr kumimoji="1" lang="en-US" altLang="ko-Kore-KR" sz="24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a</a:t>
            </a:r>
            <a:r>
              <a:rPr kumimoji="1" lang="ko-Kore-KR" altLang="en-US" sz="24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에 대입합니다</a:t>
            </a:r>
            <a:r>
              <a:rPr kumimoji="1" lang="en-US" altLang="ko-Kore-KR" sz="24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. </a:t>
            </a:r>
            <a:endParaRPr kumimoji="1" lang="ko-Kore-KR" altLang="en-US" sz="2400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86767782-B649-7E4F-967D-4789710E82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34948" y="7033903"/>
            <a:ext cx="4508500" cy="2619786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EACD30A7-41CF-4847-95BA-AFF6FA30DD0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91178" y="4646303"/>
            <a:ext cx="6032500" cy="4775200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4280879E-8645-2B4F-B3CE-06DDC0CB3912}"/>
              </a:ext>
            </a:extLst>
          </p:cNvPr>
          <p:cNvSpPr/>
          <p:nvPr/>
        </p:nvSpPr>
        <p:spPr>
          <a:xfrm>
            <a:off x="11821259" y="9384264"/>
            <a:ext cx="36819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ore-KR" dirty="0">
                <a:hlinkClick r:id="rId8"/>
              </a:rPr>
              <a:t>https://arxiv.org/pdf/1502.01852.pdf</a:t>
            </a:r>
            <a:endParaRPr lang="ko-Kore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2570D56-22C2-004B-A304-DBB67BEEBE3F}"/>
              </a:ext>
            </a:extLst>
          </p:cNvPr>
          <p:cNvSpPr/>
          <p:nvPr/>
        </p:nvSpPr>
        <p:spPr>
          <a:xfrm>
            <a:off x="4400591" y="9369655"/>
            <a:ext cx="36819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ore-KR" dirty="0">
                <a:hlinkClick r:id="rId8"/>
              </a:rPr>
              <a:t>https://arxiv.org/pdf/1502.01852.pdf</a:t>
            </a:r>
            <a:endParaRPr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0485890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C6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08039" y="592382"/>
            <a:ext cx="17071921" cy="9493308"/>
            <a:chOff x="591357" y="436125"/>
            <a:chExt cx="17071921" cy="949330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1357" y="436125"/>
              <a:ext cx="17071921" cy="949330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824855" y="9574620"/>
            <a:ext cx="6524353" cy="164367"/>
            <a:chOff x="5824855" y="9574620"/>
            <a:chExt cx="6524353" cy="16436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24855" y="9574620"/>
              <a:ext cx="6524353" cy="16436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-6454247" y="439080"/>
            <a:ext cx="7996885" cy="9493308"/>
            <a:chOff x="-6454247" y="439080"/>
            <a:chExt cx="7996885" cy="949330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6454247" y="439080"/>
              <a:ext cx="7996885" cy="9493308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1C4B29DD-6FD1-7447-BCEA-2C248586A18C}"/>
              </a:ext>
            </a:extLst>
          </p:cNvPr>
          <p:cNvSpPr txBox="1"/>
          <p:nvPr/>
        </p:nvSpPr>
        <p:spPr>
          <a:xfrm>
            <a:off x="290503" y="1429717"/>
            <a:ext cx="87965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48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4</a:t>
            </a:r>
            <a:r>
              <a:rPr kumimoji="1" lang="en-US" altLang="ko-KR" sz="48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. </a:t>
            </a:r>
            <a:r>
              <a:rPr kumimoji="1" lang="ko-KR" altLang="en-US" sz="48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가중치 초기화</a:t>
            </a:r>
            <a:endParaRPr kumimoji="1" lang="ko-Kore-KR" altLang="en-US" sz="4800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5115E4B8-04A8-954B-95E3-6434E8297E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1855" y="2495017"/>
            <a:ext cx="6241877" cy="6845300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5C372794-C27F-004A-AC82-4BEB998C7E9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3732" y="2495017"/>
            <a:ext cx="6261100" cy="70358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4B48071-5782-8A4D-95B6-29334F523941}"/>
              </a:ext>
            </a:extLst>
          </p:cNvPr>
          <p:cNvSpPr txBox="1"/>
          <p:nvPr/>
        </p:nvSpPr>
        <p:spPr>
          <a:xfrm>
            <a:off x="1853692" y="2495017"/>
            <a:ext cx="2971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ore-KR" altLang="en-US" sz="32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코드사용</a:t>
            </a:r>
          </a:p>
        </p:txBody>
      </p:sp>
    </p:spTree>
    <p:extLst>
      <p:ext uri="{BB962C8B-B14F-4D97-AF65-F5344CB8AC3E}">
        <p14:creationId xmlns:p14="http://schemas.microsoft.com/office/powerpoint/2010/main" val="25643121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C6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08039" y="592382"/>
            <a:ext cx="17071921" cy="9493308"/>
            <a:chOff x="591357" y="436125"/>
            <a:chExt cx="17071921" cy="949330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1357" y="436125"/>
              <a:ext cx="17071921" cy="949330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824855" y="9574620"/>
            <a:ext cx="6524353" cy="164367"/>
            <a:chOff x="5824855" y="9574620"/>
            <a:chExt cx="6524353" cy="16436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24855" y="9574620"/>
              <a:ext cx="6524353" cy="16436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-6454247" y="439080"/>
            <a:ext cx="7996885" cy="9493308"/>
            <a:chOff x="-6454247" y="439080"/>
            <a:chExt cx="7996885" cy="949330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6454247" y="439080"/>
              <a:ext cx="7996885" cy="9493308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526B4B55-A1A7-B144-85F1-C594DD22B3E0}"/>
              </a:ext>
            </a:extLst>
          </p:cNvPr>
          <p:cNvSpPr txBox="1"/>
          <p:nvPr/>
        </p:nvSpPr>
        <p:spPr>
          <a:xfrm>
            <a:off x="5881822" y="4575670"/>
            <a:ext cx="652435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ore-KR" altLang="en-US" sz="60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간단하게 복습</a:t>
            </a:r>
          </a:p>
        </p:txBody>
      </p:sp>
    </p:spTree>
    <p:extLst>
      <p:ext uri="{BB962C8B-B14F-4D97-AF65-F5344CB8AC3E}">
        <p14:creationId xmlns:p14="http://schemas.microsoft.com/office/powerpoint/2010/main" val="35355221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C6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08039" y="439080"/>
            <a:ext cx="17071921" cy="9493308"/>
            <a:chOff x="591357" y="436125"/>
            <a:chExt cx="17071921" cy="949330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1357" y="436125"/>
              <a:ext cx="17071921" cy="949330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824855" y="9574620"/>
            <a:ext cx="6524353" cy="164367"/>
            <a:chOff x="5824855" y="9574620"/>
            <a:chExt cx="6524353" cy="16436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24855" y="9574620"/>
              <a:ext cx="6524353" cy="16436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-6454247" y="439080"/>
            <a:ext cx="7996885" cy="9493308"/>
            <a:chOff x="-6454247" y="439080"/>
            <a:chExt cx="7996885" cy="949330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6454247" y="439080"/>
              <a:ext cx="7996885" cy="9493308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7F5B89E-1AC4-D646-AECA-058F91D60DDD}"/>
              </a:ext>
            </a:extLst>
          </p:cNvPr>
          <p:cNvSpPr txBox="1"/>
          <p:nvPr/>
        </p:nvSpPr>
        <p:spPr>
          <a:xfrm>
            <a:off x="1334672" y="1201271"/>
            <a:ext cx="73521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48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5. </a:t>
            </a:r>
            <a:r>
              <a:rPr kumimoji="1" lang="ko-Kore-KR" altLang="en-US" sz="48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입력데이터 정규화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510E33-A8E8-C34A-A9C5-131806739D38}"/>
              </a:ext>
            </a:extLst>
          </p:cNvPr>
          <p:cNvSpPr txBox="1"/>
          <p:nvPr/>
        </p:nvSpPr>
        <p:spPr>
          <a:xfrm>
            <a:off x="2098875" y="2591211"/>
            <a:ext cx="1502484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ore-KR" altLang="en-US" sz="32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정규화는 학습시 들어오는 입력값이 일정한 분포로 들어오면 더 효울적인 학습을 할 수 있다는 아이디어에 기반했습니다</a:t>
            </a:r>
            <a:r>
              <a:rPr kumimoji="1" lang="en-US" altLang="ko-Kore-KR" sz="32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. </a:t>
            </a:r>
            <a:endParaRPr kumimoji="1" lang="ko-Kore-KR" altLang="en-US" sz="3200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83FBAE-DEFB-D841-8DC5-1D9B00FB85D8}"/>
              </a:ext>
            </a:extLst>
          </p:cNvPr>
          <p:cNvSpPr txBox="1"/>
          <p:nvPr/>
        </p:nvSpPr>
        <p:spPr>
          <a:xfrm>
            <a:off x="2439534" y="3821731"/>
            <a:ext cx="1366221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ore-KR" altLang="en-US" sz="32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정규화에는 크게 </a:t>
            </a:r>
            <a:r>
              <a:rPr kumimoji="1" lang="ko-Kore-KR" altLang="en-US" sz="3200" dirty="0">
                <a:solidFill>
                  <a:srgbClr val="FF7C8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표준화</a:t>
            </a:r>
            <a:r>
              <a:rPr kumimoji="1" lang="en-US" altLang="ko-Kore-KR" sz="3200" dirty="0">
                <a:solidFill>
                  <a:srgbClr val="FF7C8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(standardization</a:t>
            </a:r>
            <a:r>
              <a:rPr kumimoji="1" lang="en-US" altLang="ko-Kore-KR" sz="32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)</a:t>
            </a:r>
            <a:r>
              <a:rPr kumimoji="1" lang="ko-Kore-KR" altLang="en-US" sz="32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와 </a:t>
            </a:r>
            <a:r>
              <a:rPr kumimoji="1" lang="ko-Kore-KR" altLang="en-US" sz="3200" dirty="0">
                <a:solidFill>
                  <a:srgbClr val="016AB6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최소극대화</a:t>
            </a:r>
            <a:r>
              <a:rPr kumimoji="1" lang="en-US" altLang="ko-Kore-KR" sz="3200" dirty="0">
                <a:solidFill>
                  <a:srgbClr val="016AB6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(</a:t>
            </a:r>
            <a:r>
              <a:rPr kumimoji="1" lang="en-US" altLang="ko-KR" sz="3200" dirty="0">
                <a:solidFill>
                  <a:srgbClr val="016AB6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minmax)</a:t>
            </a:r>
            <a:r>
              <a:rPr kumimoji="1" lang="en-US" altLang="ko-KR" sz="32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</a:t>
            </a:r>
            <a:r>
              <a:rPr kumimoji="1" lang="ko-KR" altLang="en-US" sz="32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방법이 있습니다</a:t>
            </a:r>
            <a:r>
              <a:rPr kumimoji="1" lang="en-US" altLang="ko-KR" sz="32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. </a:t>
            </a:r>
            <a:endParaRPr kumimoji="1" lang="ko-Kore-KR" altLang="en-US" sz="3200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9EF14D5-5274-A144-A70F-8CD874FA6AC1}"/>
              </a:ext>
            </a:extLst>
          </p:cNvPr>
          <p:cNvSpPr/>
          <p:nvPr/>
        </p:nvSpPr>
        <p:spPr>
          <a:xfrm>
            <a:off x="4374776" y="5388052"/>
            <a:ext cx="45719" cy="28009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9EB22C3-C4C7-6F42-B128-4D10FA0AB102}"/>
              </a:ext>
            </a:extLst>
          </p:cNvPr>
          <p:cNvSpPr/>
          <p:nvPr/>
        </p:nvSpPr>
        <p:spPr>
          <a:xfrm rot="5400000">
            <a:off x="4527176" y="5235996"/>
            <a:ext cx="45719" cy="28009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E339797B-38A9-0F4A-B6D3-02CEFA1CDBCA}"/>
              </a:ext>
            </a:extLst>
          </p:cNvPr>
          <p:cNvSpPr/>
          <p:nvPr/>
        </p:nvSpPr>
        <p:spPr>
          <a:xfrm>
            <a:off x="5091953" y="7469459"/>
            <a:ext cx="197223" cy="176538"/>
          </a:xfrm>
          <a:prstGeom prst="ellipse">
            <a:avLst/>
          </a:prstGeom>
          <a:solidFill>
            <a:srgbClr val="99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E5C1FD02-736B-C74D-ACE4-5550CB39955B}"/>
              </a:ext>
            </a:extLst>
          </p:cNvPr>
          <p:cNvSpPr/>
          <p:nvPr/>
        </p:nvSpPr>
        <p:spPr>
          <a:xfrm>
            <a:off x="5271246" y="7280918"/>
            <a:ext cx="197223" cy="176538"/>
          </a:xfrm>
          <a:prstGeom prst="ellipse">
            <a:avLst/>
          </a:prstGeom>
          <a:solidFill>
            <a:srgbClr val="99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6DA36C2F-4ABD-964C-997E-805CEC4CB7B2}"/>
              </a:ext>
            </a:extLst>
          </p:cNvPr>
          <p:cNvSpPr/>
          <p:nvPr/>
        </p:nvSpPr>
        <p:spPr>
          <a:xfrm>
            <a:off x="4886212" y="7302367"/>
            <a:ext cx="197223" cy="176538"/>
          </a:xfrm>
          <a:prstGeom prst="ellipse">
            <a:avLst/>
          </a:prstGeom>
          <a:solidFill>
            <a:srgbClr val="99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0D26F763-902B-C647-8F8C-67C792945B95}"/>
              </a:ext>
            </a:extLst>
          </p:cNvPr>
          <p:cNvSpPr/>
          <p:nvPr/>
        </p:nvSpPr>
        <p:spPr>
          <a:xfrm>
            <a:off x="5172634" y="7192649"/>
            <a:ext cx="197223" cy="176538"/>
          </a:xfrm>
          <a:prstGeom prst="ellipse">
            <a:avLst/>
          </a:prstGeom>
          <a:solidFill>
            <a:srgbClr val="99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7BEE437A-DF7E-0640-BDDA-2BBC4EBA4BC7}"/>
              </a:ext>
            </a:extLst>
          </p:cNvPr>
          <p:cNvSpPr/>
          <p:nvPr/>
        </p:nvSpPr>
        <p:spPr>
          <a:xfrm>
            <a:off x="5360892" y="6892572"/>
            <a:ext cx="197223" cy="176538"/>
          </a:xfrm>
          <a:prstGeom prst="ellipse">
            <a:avLst/>
          </a:prstGeom>
          <a:solidFill>
            <a:srgbClr val="99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0C3A89E2-AF86-E34F-ABE7-74B9B07F1403}"/>
              </a:ext>
            </a:extLst>
          </p:cNvPr>
          <p:cNvSpPr/>
          <p:nvPr/>
        </p:nvSpPr>
        <p:spPr>
          <a:xfrm>
            <a:off x="5567081" y="7192649"/>
            <a:ext cx="197223" cy="176538"/>
          </a:xfrm>
          <a:prstGeom prst="ellipse">
            <a:avLst/>
          </a:prstGeom>
          <a:solidFill>
            <a:srgbClr val="99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59E31FD6-44D8-C743-9DB6-921D139783D5}"/>
              </a:ext>
            </a:extLst>
          </p:cNvPr>
          <p:cNvSpPr/>
          <p:nvPr/>
        </p:nvSpPr>
        <p:spPr>
          <a:xfrm>
            <a:off x="4688989" y="7587838"/>
            <a:ext cx="197223" cy="176538"/>
          </a:xfrm>
          <a:prstGeom prst="ellipse">
            <a:avLst/>
          </a:prstGeom>
          <a:solidFill>
            <a:srgbClr val="99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66C75A87-0714-9649-B7A8-E62B13AEE695}"/>
              </a:ext>
            </a:extLst>
          </p:cNvPr>
          <p:cNvSpPr/>
          <p:nvPr/>
        </p:nvSpPr>
        <p:spPr>
          <a:xfrm>
            <a:off x="4957483" y="7587838"/>
            <a:ext cx="197223" cy="176538"/>
          </a:xfrm>
          <a:prstGeom prst="ellipse">
            <a:avLst/>
          </a:prstGeom>
          <a:solidFill>
            <a:srgbClr val="99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A7327D62-EBE9-CB48-A13B-849F0C29A4B1}"/>
              </a:ext>
            </a:extLst>
          </p:cNvPr>
          <p:cNvSpPr/>
          <p:nvPr/>
        </p:nvSpPr>
        <p:spPr>
          <a:xfrm>
            <a:off x="4608306" y="7445103"/>
            <a:ext cx="197223" cy="176538"/>
          </a:xfrm>
          <a:prstGeom prst="ellipse">
            <a:avLst/>
          </a:prstGeom>
          <a:solidFill>
            <a:srgbClr val="99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E6F0687B-D365-5047-9FDC-33ABD544A390}"/>
              </a:ext>
            </a:extLst>
          </p:cNvPr>
          <p:cNvSpPr/>
          <p:nvPr/>
        </p:nvSpPr>
        <p:spPr>
          <a:xfrm>
            <a:off x="4550035" y="7884858"/>
            <a:ext cx="197223" cy="176538"/>
          </a:xfrm>
          <a:prstGeom prst="ellipse">
            <a:avLst/>
          </a:prstGeom>
          <a:solidFill>
            <a:srgbClr val="99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34D5677C-D051-764B-AEC7-E8AD236DE129}"/>
              </a:ext>
            </a:extLst>
          </p:cNvPr>
          <p:cNvSpPr/>
          <p:nvPr/>
        </p:nvSpPr>
        <p:spPr>
          <a:xfrm>
            <a:off x="4478764" y="7724146"/>
            <a:ext cx="197223" cy="176538"/>
          </a:xfrm>
          <a:prstGeom prst="ellipse">
            <a:avLst/>
          </a:prstGeom>
          <a:solidFill>
            <a:srgbClr val="99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9BD34EBD-ECE9-4041-801E-6F10F68B08AF}"/>
              </a:ext>
            </a:extLst>
          </p:cNvPr>
          <p:cNvSpPr/>
          <p:nvPr/>
        </p:nvSpPr>
        <p:spPr>
          <a:xfrm>
            <a:off x="5567081" y="6910982"/>
            <a:ext cx="197223" cy="176538"/>
          </a:xfrm>
          <a:prstGeom prst="ellipse">
            <a:avLst/>
          </a:prstGeom>
          <a:solidFill>
            <a:srgbClr val="99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2CD9565A-0CAD-4C42-B817-982E8B3090F0}"/>
              </a:ext>
            </a:extLst>
          </p:cNvPr>
          <p:cNvSpPr/>
          <p:nvPr/>
        </p:nvSpPr>
        <p:spPr>
          <a:xfrm flipH="1" flipV="1">
            <a:off x="8480913" y="6155705"/>
            <a:ext cx="205947" cy="204095"/>
          </a:xfrm>
          <a:prstGeom prst="ellipse">
            <a:avLst/>
          </a:prstGeom>
          <a:solidFill>
            <a:srgbClr val="99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FFB14DCF-0F9E-6644-9DC1-F18A4294846F}"/>
              </a:ext>
            </a:extLst>
          </p:cNvPr>
          <p:cNvSpPr/>
          <p:nvPr/>
        </p:nvSpPr>
        <p:spPr>
          <a:xfrm>
            <a:off x="8735335" y="5454416"/>
            <a:ext cx="45719" cy="28009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CEDA0430-AFC2-C84E-96AC-F5AD32EC3EA1}"/>
              </a:ext>
            </a:extLst>
          </p:cNvPr>
          <p:cNvSpPr/>
          <p:nvPr/>
        </p:nvSpPr>
        <p:spPr>
          <a:xfrm rot="5400000">
            <a:off x="8758194" y="5337492"/>
            <a:ext cx="45719" cy="28009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C246BA2F-6877-2240-8B06-AB0340FD8D3E}"/>
              </a:ext>
            </a:extLst>
          </p:cNvPr>
          <p:cNvSpPr/>
          <p:nvPr/>
        </p:nvSpPr>
        <p:spPr>
          <a:xfrm>
            <a:off x="5719481" y="7063382"/>
            <a:ext cx="197223" cy="176538"/>
          </a:xfrm>
          <a:prstGeom prst="ellipse">
            <a:avLst/>
          </a:prstGeom>
          <a:solidFill>
            <a:srgbClr val="99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7EBF2DCE-B440-5641-A19F-B56CBB298553}"/>
              </a:ext>
            </a:extLst>
          </p:cNvPr>
          <p:cNvSpPr/>
          <p:nvPr/>
        </p:nvSpPr>
        <p:spPr>
          <a:xfrm>
            <a:off x="5871881" y="6822713"/>
            <a:ext cx="197223" cy="176538"/>
          </a:xfrm>
          <a:prstGeom prst="ellipse">
            <a:avLst/>
          </a:prstGeom>
          <a:solidFill>
            <a:srgbClr val="99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71F01136-8677-CC4B-87CB-2101E5B59237}"/>
              </a:ext>
            </a:extLst>
          </p:cNvPr>
          <p:cNvSpPr/>
          <p:nvPr/>
        </p:nvSpPr>
        <p:spPr>
          <a:xfrm flipH="1" flipV="1">
            <a:off x="8457998" y="6415576"/>
            <a:ext cx="205947" cy="204095"/>
          </a:xfrm>
          <a:prstGeom prst="ellipse">
            <a:avLst/>
          </a:prstGeom>
          <a:solidFill>
            <a:srgbClr val="99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3EB25BD4-A87C-D74A-A2FC-00B35FDBFAC1}"/>
              </a:ext>
            </a:extLst>
          </p:cNvPr>
          <p:cNvSpPr/>
          <p:nvPr/>
        </p:nvSpPr>
        <p:spPr>
          <a:xfrm flipH="1" flipV="1">
            <a:off x="8355024" y="6567976"/>
            <a:ext cx="205947" cy="204095"/>
          </a:xfrm>
          <a:prstGeom prst="ellipse">
            <a:avLst/>
          </a:prstGeom>
          <a:solidFill>
            <a:srgbClr val="99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1F1FD7CB-A4F7-B040-83C4-EB67F774FC29}"/>
              </a:ext>
            </a:extLst>
          </p:cNvPr>
          <p:cNvSpPr/>
          <p:nvPr/>
        </p:nvSpPr>
        <p:spPr>
          <a:xfrm flipH="1" flipV="1">
            <a:off x="8909702" y="6557267"/>
            <a:ext cx="205947" cy="204095"/>
          </a:xfrm>
          <a:prstGeom prst="ellipse">
            <a:avLst/>
          </a:prstGeom>
          <a:solidFill>
            <a:srgbClr val="99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C6AE7EA9-3A8D-964B-940B-DD529B4DF625}"/>
              </a:ext>
            </a:extLst>
          </p:cNvPr>
          <p:cNvSpPr/>
          <p:nvPr/>
        </p:nvSpPr>
        <p:spPr>
          <a:xfrm flipH="1" flipV="1">
            <a:off x="8753178" y="7018742"/>
            <a:ext cx="205947" cy="204095"/>
          </a:xfrm>
          <a:prstGeom prst="ellipse">
            <a:avLst/>
          </a:prstGeom>
          <a:solidFill>
            <a:srgbClr val="99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F560CD3A-6553-E147-A79B-B144403FE18D}"/>
              </a:ext>
            </a:extLst>
          </p:cNvPr>
          <p:cNvSpPr/>
          <p:nvPr/>
        </p:nvSpPr>
        <p:spPr>
          <a:xfrm flipH="1" flipV="1">
            <a:off x="8735335" y="6322880"/>
            <a:ext cx="205947" cy="204095"/>
          </a:xfrm>
          <a:prstGeom prst="ellipse">
            <a:avLst/>
          </a:prstGeom>
          <a:solidFill>
            <a:srgbClr val="99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8573D3E4-74C5-DD4D-BBDB-1483DD327072}"/>
              </a:ext>
            </a:extLst>
          </p:cNvPr>
          <p:cNvSpPr/>
          <p:nvPr/>
        </p:nvSpPr>
        <p:spPr>
          <a:xfrm flipH="1" flipV="1">
            <a:off x="9022671" y="6387086"/>
            <a:ext cx="205947" cy="204095"/>
          </a:xfrm>
          <a:prstGeom prst="ellipse">
            <a:avLst/>
          </a:prstGeom>
          <a:solidFill>
            <a:srgbClr val="99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0085583C-F10C-FA45-9B2B-CB9804EE044B}"/>
              </a:ext>
            </a:extLst>
          </p:cNvPr>
          <p:cNvSpPr/>
          <p:nvPr/>
        </p:nvSpPr>
        <p:spPr>
          <a:xfrm flipH="1" flipV="1">
            <a:off x="8529388" y="6827847"/>
            <a:ext cx="205947" cy="204095"/>
          </a:xfrm>
          <a:prstGeom prst="ellipse">
            <a:avLst/>
          </a:prstGeom>
          <a:solidFill>
            <a:srgbClr val="99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605FA2E0-2BC7-F442-9EF5-894061A3D4E6}"/>
              </a:ext>
            </a:extLst>
          </p:cNvPr>
          <p:cNvSpPr/>
          <p:nvPr/>
        </p:nvSpPr>
        <p:spPr>
          <a:xfrm rot="1938233" flipH="1" flipV="1">
            <a:off x="9201291" y="6670839"/>
            <a:ext cx="205947" cy="204095"/>
          </a:xfrm>
          <a:prstGeom prst="ellipse">
            <a:avLst/>
          </a:prstGeom>
          <a:solidFill>
            <a:srgbClr val="99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D9BB4457-20D3-B644-BEA0-29035628B862}"/>
              </a:ext>
            </a:extLst>
          </p:cNvPr>
          <p:cNvSpPr/>
          <p:nvPr/>
        </p:nvSpPr>
        <p:spPr>
          <a:xfrm flipH="1" flipV="1">
            <a:off x="8305598" y="6263176"/>
            <a:ext cx="205947" cy="204095"/>
          </a:xfrm>
          <a:prstGeom prst="ellipse">
            <a:avLst/>
          </a:prstGeom>
          <a:solidFill>
            <a:srgbClr val="99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73350846-6149-8E44-A968-E280562D41E2}"/>
              </a:ext>
            </a:extLst>
          </p:cNvPr>
          <p:cNvSpPr/>
          <p:nvPr/>
        </p:nvSpPr>
        <p:spPr>
          <a:xfrm flipH="1" flipV="1">
            <a:off x="8457998" y="6415576"/>
            <a:ext cx="205947" cy="204095"/>
          </a:xfrm>
          <a:prstGeom prst="ellipse">
            <a:avLst/>
          </a:prstGeom>
          <a:solidFill>
            <a:srgbClr val="99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520E8734-0263-BD41-B209-6C89D440C1AF}"/>
              </a:ext>
            </a:extLst>
          </p:cNvPr>
          <p:cNvSpPr/>
          <p:nvPr/>
        </p:nvSpPr>
        <p:spPr>
          <a:xfrm flipH="1" flipV="1">
            <a:off x="8610398" y="6567976"/>
            <a:ext cx="205947" cy="204095"/>
          </a:xfrm>
          <a:prstGeom prst="ellipse">
            <a:avLst/>
          </a:prstGeom>
          <a:solidFill>
            <a:srgbClr val="99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459A0EF0-4BB1-9843-9418-43145277C8AE}"/>
              </a:ext>
            </a:extLst>
          </p:cNvPr>
          <p:cNvSpPr/>
          <p:nvPr/>
        </p:nvSpPr>
        <p:spPr>
          <a:xfrm flipH="1" flipV="1">
            <a:off x="8921250" y="6108269"/>
            <a:ext cx="205947" cy="204095"/>
          </a:xfrm>
          <a:prstGeom prst="ellipse">
            <a:avLst/>
          </a:prstGeom>
          <a:solidFill>
            <a:srgbClr val="99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9D160D0A-5E98-484E-99A5-1D60A168419F}"/>
              </a:ext>
            </a:extLst>
          </p:cNvPr>
          <p:cNvSpPr/>
          <p:nvPr/>
        </p:nvSpPr>
        <p:spPr>
          <a:xfrm flipH="1" flipV="1">
            <a:off x="8215211" y="6854874"/>
            <a:ext cx="205947" cy="204095"/>
          </a:xfrm>
          <a:prstGeom prst="ellipse">
            <a:avLst/>
          </a:prstGeom>
          <a:solidFill>
            <a:srgbClr val="99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8DE1EBC3-AB4F-F848-B951-3A72C9AAE1DB}"/>
              </a:ext>
            </a:extLst>
          </p:cNvPr>
          <p:cNvSpPr/>
          <p:nvPr/>
        </p:nvSpPr>
        <p:spPr>
          <a:xfrm flipH="1" flipV="1">
            <a:off x="8563330" y="7043926"/>
            <a:ext cx="205947" cy="204095"/>
          </a:xfrm>
          <a:prstGeom prst="ellipse">
            <a:avLst/>
          </a:prstGeom>
          <a:solidFill>
            <a:srgbClr val="99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5E32144A-C47B-1E47-9000-05926B83A8E3}"/>
              </a:ext>
            </a:extLst>
          </p:cNvPr>
          <p:cNvSpPr/>
          <p:nvPr/>
        </p:nvSpPr>
        <p:spPr>
          <a:xfrm flipH="1" flipV="1">
            <a:off x="9059719" y="7046637"/>
            <a:ext cx="205947" cy="204095"/>
          </a:xfrm>
          <a:prstGeom prst="ellipse">
            <a:avLst/>
          </a:prstGeom>
          <a:solidFill>
            <a:srgbClr val="99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72F860FB-757B-CB4A-B42B-B50E8861D8A6}"/>
              </a:ext>
            </a:extLst>
          </p:cNvPr>
          <p:cNvSpPr/>
          <p:nvPr/>
        </p:nvSpPr>
        <p:spPr>
          <a:xfrm flipH="1" flipV="1">
            <a:off x="8995643" y="6845641"/>
            <a:ext cx="205947" cy="204095"/>
          </a:xfrm>
          <a:prstGeom prst="ellipse">
            <a:avLst/>
          </a:prstGeom>
          <a:solidFill>
            <a:srgbClr val="99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B909ADD-E258-2A4C-A2AE-0D3B102914A1}"/>
              </a:ext>
            </a:extLst>
          </p:cNvPr>
          <p:cNvSpPr txBox="1"/>
          <p:nvPr/>
        </p:nvSpPr>
        <p:spPr>
          <a:xfrm>
            <a:off x="2407470" y="8407428"/>
            <a:ext cx="39346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ore-KR" altLang="en-US" sz="24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정규화 이전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878FB7EA-68EF-6F4F-8947-A968D93A69D3}"/>
                  </a:ext>
                </a:extLst>
              </p:cNvPr>
              <p:cNvSpPr txBox="1"/>
              <p:nvPr/>
            </p:nvSpPr>
            <p:spPr>
              <a:xfrm>
                <a:off x="6849039" y="8463509"/>
                <a:ext cx="3934611" cy="7224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ko-Kore-KR" sz="2400" b="0" i="1" smtClean="0">
                              <a:latin typeface="Cambria Math" panose="02040503050406030204" pitchFamily="18" charset="0"/>
                              <a:ea typeface="여기어때 잘난체 OTF" panose="020B0600000101010101" pitchFamily="34" charset="-127"/>
                            </a:rPr>
                          </m:ctrlPr>
                        </m:fPr>
                        <m:num>
                          <m:r>
                            <a:rPr kumimoji="1" lang="en-US" altLang="ko-Kore-KR" sz="2400" i="1">
                              <a:latin typeface="Cambria Math" panose="02040503050406030204" pitchFamily="18" charset="0"/>
                              <a:ea typeface="여기어때 잘난체 OTF" panose="020B0600000101010101" pitchFamily="34" charset="-127"/>
                            </a:rPr>
                            <m:t>𝑥</m:t>
                          </m:r>
                          <m:r>
                            <a:rPr kumimoji="1" lang="en-US" altLang="ko-Kore-KR" sz="2400" i="1">
                              <a:latin typeface="Cambria Math" panose="02040503050406030204" pitchFamily="18" charset="0"/>
                              <a:ea typeface="여기어때 잘난체 OTF" panose="020B0600000101010101" pitchFamily="34" charset="-127"/>
                            </a:rPr>
                            <m:t>−</m:t>
                          </m:r>
                          <m:r>
                            <a:rPr kumimoji="1" lang="en-US" altLang="ko-Kore-K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  <m:r>
                            <m:rPr>
                              <m:nor/>
                            </m:rPr>
                            <a:rPr kumimoji="1" lang="ko-Kore-KR" altLang="en-US" sz="2400" dirty="0">
                              <a:latin typeface="여기어때 잘난체 OTF" panose="020B0600000101010101" pitchFamily="34" charset="-127"/>
                              <a:ea typeface="여기어때 잘난체 OTF" panose="020B0600000101010101" pitchFamily="34" charset="-127"/>
                            </a:rPr>
                            <m:t> </m:t>
                          </m:r>
                        </m:num>
                        <m:den>
                          <m:r>
                            <a:rPr kumimoji="1" lang="en-US" altLang="ko-Kore-K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den>
                      </m:f>
                    </m:oMath>
                  </m:oMathPara>
                </a14:m>
                <a:endParaRPr kumimoji="1" lang="ko-Kore-KR" altLang="en-US" sz="2400"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878FB7EA-68EF-6F4F-8947-A968D93A69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9039" y="8463509"/>
                <a:ext cx="3934611" cy="722442"/>
              </a:xfrm>
              <a:prstGeom prst="rect">
                <a:avLst/>
              </a:prstGeom>
              <a:blipFill>
                <a:blip r:embed="rId5"/>
                <a:stretch>
                  <a:fillRect t="-15517" b="-1724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그림 14">
            <a:extLst>
              <a:ext uri="{FF2B5EF4-FFF2-40B4-BE49-F238E27FC236}">
                <a16:creationId xmlns:a16="http://schemas.microsoft.com/office/drawing/2014/main" id="{4BE8649E-5A84-BE4C-84FB-41E9721D9F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38572" y="5086075"/>
            <a:ext cx="7166764" cy="210657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AA5A10C9-2069-6841-BE3E-43B8B0192C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04016" y="7210781"/>
            <a:ext cx="7698442" cy="2381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8487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C6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08039" y="592626"/>
            <a:ext cx="17071921" cy="9493308"/>
            <a:chOff x="591357" y="436125"/>
            <a:chExt cx="17071921" cy="949330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1357" y="436125"/>
              <a:ext cx="17071921" cy="949330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824855" y="9574620"/>
            <a:ext cx="6524353" cy="164367"/>
            <a:chOff x="5824855" y="9574620"/>
            <a:chExt cx="6524353" cy="16436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24855" y="9574620"/>
              <a:ext cx="6524353" cy="16436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-6454247" y="439080"/>
            <a:ext cx="7996885" cy="9493308"/>
            <a:chOff x="-6454247" y="439080"/>
            <a:chExt cx="7996885" cy="949330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6454247" y="439080"/>
              <a:ext cx="7996885" cy="9493308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98E2AB4-6FA7-1E4E-9950-4C87924F61D6}"/>
              </a:ext>
            </a:extLst>
          </p:cNvPr>
          <p:cNvSpPr txBox="1"/>
          <p:nvPr/>
        </p:nvSpPr>
        <p:spPr>
          <a:xfrm>
            <a:off x="2476738" y="1536192"/>
            <a:ext cx="24140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48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목차 </a:t>
            </a:r>
            <a:endParaRPr kumimoji="1" lang="ko-Kore-KR" altLang="en-US" sz="4800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F74969-85D9-F54D-84E5-845833D1CE0A}"/>
              </a:ext>
            </a:extLst>
          </p:cNvPr>
          <p:cNvSpPr txBox="1"/>
          <p:nvPr/>
        </p:nvSpPr>
        <p:spPr>
          <a:xfrm>
            <a:off x="1816958" y="2688336"/>
            <a:ext cx="112406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48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1</a:t>
            </a:r>
            <a:r>
              <a:rPr kumimoji="1" lang="en-US" altLang="ko-KR" sz="48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.</a:t>
            </a:r>
            <a:r>
              <a:rPr kumimoji="1" lang="ko-KR" altLang="en-US" sz="48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</a:t>
            </a:r>
            <a:r>
              <a:rPr kumimoji="1" lang="ko-KR" altLang="en-US" sz="4800" dirty="0" err="1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오버피팅과</a:t>
            </a:r>
            <a:r>
              <a:rPr kumimoji="1" lang="ko-KR" altLang="en-US" sz="48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</a:t>
            </a:r>
            <a:r>
              <a:rPr kumimoji="1" lang="ko-KR" altLang="en-US" sz="4800" dirty="0" err="1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언더피팅</a:t>
            </a:r>
            <a:r>
              <a:rPr kumimoji="1" lang="ko-KR" altLang="en-US" sz="48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</a:t>
            </a:r>
            <a:r>
              <a:rPr kumimoji="1" lang="en-US" altLang="ko-KR" sz="48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+</a:t>
            </a:r>
            <a:r>
              <a:rPr kumimoji="1" lang="ko-KR" altLang="en-US" sz="48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여러 개념</a:t>
            </a:r>
            <a:endParaRPr kumimoji="1" lang="ko-Kore-KR" altLang="en-US" sz="4800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6218FF-8106-5A41-B5F7-CE6B1444F2FE}"/>
              </a:ext>
            </a:extLst>
          </p:cNvPr>
          <p:cNvSpPr txBox="1"/>
          <p:nvPr/>
        </p:nvSpPr>
        <p:spPr>
          <a:xfrm>
            <a:off x="2192455" y="3648150"/>
            <a:ext cx="67482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48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2.</a:t>
            </a:r>
            <a:r>
              <a:rPr kumimoji="1" lang="ko-KR" altLang="en-US" sz="48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</a:t>
            </a:r>
            <a:r>
              <a:rPr kumimoji="1" lang="ko-Kore-KR" altLang="en-US" sz="48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오버피팅</a:t>
            </a:r>
            <a:r>
              <a:rPr kumimoji="1" lang="ko-KR" altLang="en-US" sz="48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해결방법 </a:t>
            </a:r>
            <a:endParaRPr kumimoji="1" lang="ko-Kore-KR" altLang="en-US" sz="4800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C9C389-766A-9344-923A-10F6858FFF0A}"/>
              </a:ext>
            </a:extLst>
          </p:cNvPr>
          <p:cNvSpPr txBox="1"/>
          <p:nvPr/>
        </p:nvSpPr>
        <p:spPr>
          <a:xfrm>
            <a:off x="2830392" y="4632216"/>
            <a:ext cx="74615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36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2</a:t>
            </a:r>
            <a:r>
              <a:rPr kumimoji="1" lang="en-US" altLang="ko-KR" sz="36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-1:</a:t>
            </a:r>
            <a:r>
              <a:rPr kumimoji="1" lang="ko-KR" altLang="en-US" sz="36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</a:t>
            </a:r>
            <a:r>
              <a:rPr kumimoji="1" lang="en-US" altLang="ko-KR" sz="36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Regularization </a:t>
            </a:r>
            <a:endParaRPr kumimoji="1" lang="ko-Kore-KR" altLang="en-US" sz="3600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B9311F8-5FC7-C34A-BC08-BEA66587AF73}"/>
              </a:ext>
            </a:extLst>
          </p:cNvPr>
          <p:cNvSpPr txBox="1"/>
          <p:nvPr/>
        </p:nvSpPr>
        <p:spPr>
          <a:xfrm>
            <a:off x="1920765" y="5414581"/>
            <a:ext cx="74615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36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2</a:t>
            </a:r>
            <a:r>
              <a:rPr kumimoji="1" lang="en-US" altLang="ko-KR" sz="36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-2:</a:t>
            </a:r>
            <a:r>
              <a:rPr kumimoji="1" lang="ko-KR" altLang="en-US" sz="36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</a:t>
            </a:r>
            <a:r>
              <a:rPr kumimoji="1" lang="en-US" altLang="ko-KR" sz="36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Dropout</a:t>
            </a:r>
            <a:endParaRPr kumimoji="1" lang="ko-Kore-KR" altLang="en-US" sz="3600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D4404B-6C4F-7546-B997-F63B06EA4E7D}"/>
              </a:ext>
            </a:extLst>
          </p:cNvPr>
          <p:cNvSpPr txBox="1"/>
          <p:nvPr/>
        </p:nvSpPr>
        <p:spPr>
          <a:xfrm>
            <a:off x="2507393" y="6131478"/>
            <a:ext cx="74615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48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3. Data Augmentation </a:t>
            </a:r>
            <a:endParaRPr kumimoji="1" lang="ko-Kore-KR" altLang="en-US" sz="4800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51BF258-E6B0-F54B-AF8B-34E9D4C3CD33}"/>
              </a:ext>
            </a:extLst>
          </p:cNvPr>
          <p:cNvSpPr txBox="1"/>
          <p:nvPr/>
        </p:nvSpPr>
        <p:spPr>
          <a:xfrm>
            <a:off x="2618347" y="7071438"/>
            <a:ext cx="48189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48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4. </a:t>
            </a:r>
            <a:r>
              <a:rPr kumimoji="1" lang="en-US" altLang="ko-Kore-KR" sz="4800" dirty="0" err="1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Initializtion</a:t>
            </a:r>
            <a:r>
              <a:rPr kumimoji="1" lang="en-US" altLang="ko-Kore-KR" sz="48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</a:t>
            </a:r>
            <a:endParaRPr kumimoji="1" lang="ko-Kore-KR" altLang="en-US" sz="4800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5758294-F6A8-F54F-AF0F-6721CFE8A7A0}"/>
              </a:ext>
            </a:extLst>
          </p:cNvPr>
          <p:cNvSpPr txBox="1"/>
          <p:nvPr/>
        </p:nvSpPr>
        <p:spPr>
          <a:xfrm>
            <a:off x="1479993" y="7919811"/>
            <a:ext cx="95163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48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5. Input Normalization </a:t>
            </a:r>
            <a:endParaRPr kumimoji="1" lang="ko-Kore-KR" altLang="en-US" sz="4800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DE4C3B5-43D2-014F-84B0-F8FC56230DC4}"/>
              </a:ext>
            </a:extLst>
          </p:cNvPr>
          <p:cNvSpPr txBox="1"/>
          <p:nvPr/>
        </p:nvSpPr>
        <p:spPr>
          <a:xfrm>
            <a:off x="2618347" y="8722614"/>
            <a:ext cx="77845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48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6. Batch Normalization </a:t>
            </a:r>
            <a:endParaRPr kumimoji="1" lang="ko-Kore-KR" altLang="en-US" sz="4800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837240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C6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08039" y="437312"/>
            <a:ext cx="17071921" cy="9493308"/>
            <a:chOff x="591357" y="436125"/>
            <a:chExt cx="17071921" cy="949330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1357" y="436125"/>
              <a:ext cx="17071921" cy="949330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824855" y="9574620"/>
            <a:ext cx="6524353" cy="164367"/>
            <a:chOff x="5824855" y="9574620"/>
            <a:chExt cx="6524353" cy="16436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24855" y="9574620"/>
              <a:ext cx="6524353" cy="16436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-6454247" y="439080"/>
            <a:ext cx="7996885" cy="9493308"/>
            <a:chOff x="-6454247" y="439080"/>
            <a:chExt cx="7996885" cy="949330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6454247" y="439080"/>
              <a:ext cx="7996885" cy="9493308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A4F784EF-EDB8-164E-BF78-DCC32D804DD3}"/>
              </a:ext>
            </a:extLst>
          </p:cNvPr>
          <p:cNvSpPr txBox="1"/>
          <p:nvPr/>
        </p:nvSpPr>
        <p:spPr>
          <a:xfrm>
            <a:off x="929379" y="1174822"/>
            <a:ext cx="76912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48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5. </a:t>
            </a:r>
            <a:r>
              <a:rPr kumimoji="1" lang="ko-Kore-KR" altLang="en-US" sz="48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입력 데이터 정규화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0D80D1D-DEC2-4246-823C-36DE47E79D73}"/>
              </a:ext>
            </a:extLst>
          </p:cNvPr>
          <p:cNvSpPr txBox="1"/>
          <p:nvPr/>
        </p:nvSpPr>
        <p:spPr>
          <a:xfrm>
            <a:off x="2151529" y="2225658"/>
            <a:ext cx="79968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ore-KR" altLang="en-US" sz="44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최소극대화 </a:t>
            </a:r>
            <a:r>
              <a:rPr kumimoji="1" lang="en-US" altLang="ko-Kore-KR" sz="4400" dirty="0" err="1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m</a:t>
            </a:r>
            <a:r>
              <a:rPr kumimoji="1" lang="en-US" altLang="ko-KR" sz="4400" dirty="0" err="1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imax</a:t>
            </a:r>
            <a:r>
              <a:rPr kumimoji="1" lang="en-US" altLang="ko-KR" sz="44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</a:t>
            </a:r>
            <a:r>
              <a:rPr kumimoji="1" lang="ko-KR" altLang="en-US" sz="44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정규화 </a:t>
            </a:r>
            <a:endParaRPr kumimoji="1" lang="ko-Kore-KR" altLang="en-US" sz="4400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E8C975-D9E5-6E48-AC77-1301FB08AEF6}"/>
              </a:ext>
            </a:extLst>
          </p:cNvPr>
          <p:cNvSpPr txBox="1"/>
          <p:nvPr/>
        </p:nvSpPr>
        <p:spPr>
          <a:xfrm>
            <a:off x="2381430" y="3086758"/>
            <a:ext cx="141853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ore-KR" altLang="en-US" sz="4000" dirty="0">
                <a:solidFill>
                  <a:srgbClr val="016AB6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데이터를  </a:t>
            </a:r>
            <a:r>
              <a:rPr kumimoji="1" lang="en-US" altLang="ko-Kore-KR" sz="4000" dirty="0">
                <a:solidFill>
                  <a:srgbClr val="016AB6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0</a:t>
            </a:r>
            <a:r>
              <a:rPr kumimoji="1" lang="ko-Kore-KR" altLang="en-US" sz="4000" dirty="0">
                <a:solidFill>
                  <a:srgbClr val="016AB6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에서 </a:t>
            </a:r>
            <a:r>
              <a:rPr kumimoji="1" lang="en-US" altLang="ko-Kore-KR" sz="4000" dirty="0">
                <a:solidFill>
                  <a:srgbClr val="016AB6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1</a:t>
            </a:r>
            <a:r>
              <a:rPr kumimoji="1" lang="ko-Kore-KR" altLang="en-US" sz="4000" dirty="0">
                <a:solidFill>
                  <a:srgbClr val="016AB6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사이로 압축하거나 늘리는 방법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E08D272-B9E2-6847-87ED-4EB67F5E50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81430" y="4058485"/>
            <a:ext cx="6223494" cy="7078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D19F04F-386F-7841-833C-30D01C83FBD7}"/>
              </a:ext>
            </a:extLst>
          </p:cNvPr>
          <p:cNvSpPr txBox="1"/>
          <p:nvPr/>
        </p:nvSpPr>
        <p:spPr>
          <a:xfrm>
            <a:off x="8909943" y="3981541"/>
            <a:ext cx="783612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ore-KR" altLang="en-US" sz="32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너무나 작은 값이 있거나</a:t>
            </a:r>
            <a:r>
              <a:rPr kumimoji="1" lang="en-US" altLang="ko-Kore-KR" sz="32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, </a:t>
            </a:r>
            <a:r>
              <a:rPr kumimoji="1" lang="ko-Kore-KR" altLang="en-US" sz="32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너무나 큰 값이 있는 경우에는 오히려 학습에 방해가 되니 주의</a:t>
            </a:r>
            <a:r>
              <a:rPr kumimoji="1" lang="en-US" altLang="ko-Kore-KR" sz="32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! </a:t>
            </a:r>
            <a:endParaRPr kumimoji="1" lang="ko-Kore-KR" altLang="en-US" sz="3200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pic>
        <p:nvPicPr>
          <p:cNvPr id="2052" name="Picture 4" descr="Batch Normalization - jsideas">
            <a:extLst>
              <a:ext uri="{FF2B5EF4-FFF2-40B4-BE49-F238E27FC236}">
                <a16:creationId xmlns:a16="http://schemas.microsoft.com/office/drawing/2014/main" id="{AD28DCA9-94C0-9843-9AF5-191C808EA1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5820" y="5373641"/>
            <a:ext cx="7548282" cy="3836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4F0DC04-35C5-784C-B964-7B51EA287935}"/>
              </a:ext>
            </a:extLst>
          </p:cNvPr>
          <p:cNvSpPr txBox="1"/>
          <p:nvPr/>
        </p:nvSpPr>
        <p:spPr>
          <a:xfrm>
            <a:off x="9610164" y="6289020"/>
            <a:ext cx="675201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ore-KR" altLang="en-US" sz="24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데이터가 정규화되지 않았다면</a:t>
            </a:r>
            <a:r>
              <a:rPr kumimoji="1" lang="en-US" altLang="ko-Kore-KR" sz="24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, </a:t>
            </a:r>
            <a:r>
              <a:rPr kumimoji="1" lang="ko-Kore-KR" altLang="en-US" sz="24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데이터의 범위가 변수마다 다를 것입니다</a:t>
            </a:r>
            <a:r>
              <a:rPr kumimoji="1" lang="en-US" altLang="ko-Kore-KR" sz="24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. </a:t>
            </a:r>
            <a:r>
              <a:rPr kumimoji="1" lang="ko-Kore-KR" altLang="en-US" sz="24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때문에 학습할 때 어떤 변수에서는 빠르게 </a:t>
            </a:r>
            <a:r>
              <a:rPr kumimoji="1" lang="en-US" altLang="ko-Kore-KR" sz="24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, </a:t>
            </a:r>
            <a:r>
              <a:rPr kumimoji="1" lang="ko-Kore-KR" altLang="en-US" sz="24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어떤 변수에서는 느리게 학습을 해야하는데</a:t>
            </a:r>
            <a:r>
              <a:rPr kumimoji="1" lang="en-US" altLang="ko-Kore-KR" sz="24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, </a:t>
            </a:r>
            <a:r>
              <a:rPr kumimoji="1" lang="ko-Kore-KR" altLang="en-US" sz="24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그럴 수 없습니다</a:t>
            </a:r>
            <a:r>
              <a:rPr kumimoji="1" lang="en-US" altLang="ko-Kore-KR" sz="24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. </a:t>
            </a:r>
            <a:r>
              <a:rPr kumimoji="1" lang="ko-Kore-KR" altLang="en-US" sz="24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따라서 모든 변수의 범위를 일정하게 바꿔서 비교적 빠른 학습률을 쭉 적용할 수 있고 이에 따라 최소 </a:t>
            </a:r>
            <a:r>
              <a:rPr kumimoji="1" lang="en-US" altLang="ko-Kore-KR" sz="24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Loss </a:t>
            </a:r>
            <a:r>
              <a:rPr kumimoji="1" lang="ko-Kore-KR" altLang="en-US" sz="24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지점에 더욱 빠르게 도착할 수 있습니다</a:t>
            </a:r>
            <a:r>
              <a:rPr kumimoji="1" lang="en-US" altLang="ko-Kore-KR" sz="24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. </a:t>
            </a:r>
            <a:endParaRPr kumimoji="1" lang="ko-Kore-KR" altLang="en-US" sz="2400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87543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C6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08037" y="439080"/>
            <a:ext cx="17071921" cy="9493308"/>
            <a:chOff x="591357" y="436125"/>
            <a:chExt cx="17071921" cy="949330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1357" y="436125"/>
              <a:ext cx="17071921" cy="949330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824855" y="9574620"/>
            <a:ext cx="6524353" cy="164367"/>
            <a:chOff x="5824855" y="9574620"/>
            <a:chExt cx="6524353" cy="16436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24855" y="9574620"/>
              <a:ext cx="6524353" cy="16436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-6454247" y="439080"/>
            <a:ext cx="7996885" cy="9493308"/>
            <a:chOff x="-6454247" y="439080"/>
            <a:chExt cx="7996885" cy="949330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6454247" y="439080"/>
              <a:ext cx="7996885" cy="9493308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A760BC9-0371-A548-83A4-BA81AB6DE32B}"/>
              </a:ext>
            </a:extLst>
          </p:cNvPr>
          <p:cNvSpPr txBox="1"/>
          <p:nvPr/>
        </p:nvSpPr>
        <p:spPr>
          <a:xfrm>
            <a:off x="6544234" y="4770235"/>
            <a:ext cx="51995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ore-KR" altLang="en-US" sz="48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간단하게 복습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1AED44-2E6E-1144-AC34-B253039362D0}"/>
              </a:ext>
            </a:extLst>
          </p:cNvPr>
          <p:cNvSpPr txBox="1"/>
          <p:nvPr/>
        </p:nvSpPr>
        <p:spPr>
          <a:xfrm>
            <a:off x="8211669" y="9109843"/>
            <a:ext cx="109178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ore-KR" altLang="en-US" sz="32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입력값에만 적용 할 필요는 없습니다</a:t>
            </a:r>
            <a:r>
              <a:rPr kumimoji="1" lang="en-US" altLang="ko-Kore-KR" sz="32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! </a:t>
            </a:r>
            <a:endParaRPr kumimoji="1" lang="ko-Kore-KR" altLang="en-US" sz="3200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755720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C6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08039" y="513943"/>
            <a:ext cx="17071921" cy="9493308"/>
            <a:chOff x="591357" y="436125"/>
            <a:chExt cx="17071921" cy="949330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1357" y="436125"/>
              <a:ext cx="17071921" cy="949330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824855" y="9574620"/>
            <a:ext cx="6524353" cy="164367"/>
            <a:chOff x="5824855" y="9574620"/>
            <a:chExt cx="6524353" cy="16436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24855" y="9574620"/>
              <a:ext cx="6524353" cy="16436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-6454247" y="439080"/>
            <a:ext cx="7996885" cy="9493308"/>
            <a:chOff x="-6454247" y="439080"/>
            <a:chExt cx="7996885" cy="949330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6454247" y="439080"/>
              <a:ext cx="7996885" cy="9493308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526B480B-6D06-5C46-ADED-61489BA7547C}"/>
              </a:ext>
            </a:extLst>
          </p:cNvPr>
          <p:cNvSpPr txBox="1"/>
          <p:nvPr/>
        </p:nvSpPr>
        <p:spPr>
          <a:xfrm>
            <a:off x="1932603" y="1066755"/>
            <a:ext cx="112096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48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6. Batch Normalization </a:t>
            </a:r>
            <a:r>
              <a:rPr kumimoji="1" lang="en-US" altLang="ko-KR" sz="48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(</a:t>
            </a:r>
            <a:r>
              <a:rPr kumimoji="1" lang="ko-KR" altLang="en-US" sz="48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배치 정규화</a:t>
            </a:r>
            <a:r>
              <a:rPr kumimoji="1" lang="en-US" altLang="ko-KR" sz="48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)</a:t>
            </a:r>
            <a:endParaRPr kumimoji="1" lang="ko-Kore-KR" altLang="en-US" sz="4800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58E73A-E970-414E-96EC-BCDD84814A23}"/>
              </a:ext>
            </a:extLst>
          </p:cNvPr>
          <p:cNvSpPr txBox="1"/>
          <p:nvPr/>
        </p:nvSpPr>
        <p:spPr>
          <a:xfrm>
            <a:off x="1542638" y="2122772"/>
            <a:ext cx="155261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ore-KR" altLang="en-US" sz="36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공변량 변화 </a:t>
            </a:r>
            <a:r>
              <a:rPr kumimoji="1" lang="en-US" altLang="ko-Kore-KR" sz="36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(covariate shift)</a:t>
            </a:r>
            <a:r>
              <a:rPr kumimoji="1" lang="en-US" altLang="ko-KR" sz="36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: </a:t>
            </a:r>
            <a:r>
              <a:rPr kumimoji="1" lang="ko-KR" altLang="en-US" sz="36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하나의 신경망에 대해서 입력의 범위가 바뀌는 것</a:t>
            </a:r>
            <a:r>
              <a:rPr kumimoji="1" lang="en-US" altLang="ko-KR" sz="36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. </a:t>
            </a:r>
            <a:endParaRPr kumimoji="1" lang="ko-Kore-KR" altLang="en-US" sz="3600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pic>
        <p:nvPicPr>
          <p:cNvPr id="3074" name="Picture 2" descr="논문 리뷰] 배치 정규화, Batch Normalization(2015)">
            <a:extLst>
              <a:ext uri="{FF2B5EF4-FFF2-40B4-BE49-F238E27FC236}">
                <a16:creationId xmlns:a16="http://schemas.microsoft.com/office/drawing/2014/main" id="{20103AC1-50E4-3A4B-BD28-5FF760B74C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3247" y="3428142"/>
            <a:ext cx="4105835" cy="3658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7E1C1F3B-CF75-464E-A29E-53BE94E67A59}"/>
              </a:ext>
            </a:extLst>
          </p:cNvPr>
          <p:cNvSpPr/>
          <p:nvPr/>
        </p:nvSpPr>
        <p:spPr>
          <a:xfrm>
            <a:off x="2368865" y="7037882"/>
            <a:ext cx="340779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ore-KR" altLang="en-US" sz="1400" dirty="0"/>
              <a:t>https://deep-learning-study.tistory.com/421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17DF05D-A571-DD41-B85C-DBD34A122445}"/>
              </a:ext>
            </a:extLst>
          </p:cNvPr>
          <p:cNvSpPr txBox="1"/>
          <p:nvPr/>
        </p:nvSpPr>
        <p:spPr>
          <a:xfrm>
            <a:off x="5824855" y="3869982"/>
            <a:ext cx="69934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ore-KR" altLang="en-US" sz="32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가중치 학습이 비효율적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09E4D83-7C78-E14D-BD08-AB1F5589A57E}"/>
              </a:ext>
            </a:extLst>
          </p:cNvPr>
          <p:cNvSpPr txBox="1"/>
          <p:nvPr/>
        </p:nvSpPr>
        <p:spPr>
          <a:xfrm>
            <a:off x="7009691" y="4894802"/>
            <a:ext cx="72312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ore-KR" altLang="en-US" sz="32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층이 깊어질수록 학습의 비효율이 극대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1C1371B-8EA2-244B-B5BA-819A28E50986}"/>
              </a:ext>
            </a:extLst>
          </p:cNvPr>
          <p:cNvSpPr txBox="1"/>
          <p:nvPr/>
        </p:nvSpPr>
        <p:spPr>
          <a:xfrm>
            <a:off x="7009691" y="6731017"/>
            <a:ext cx="866986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ore-KR" altLang="en-US" sz="3200" dirty="0">
                <a:solidFill>
                  <a:schemeClr val="tx2">
                    <a:lumMod val="60000"/>
                    <a:lumOff val="4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배치 정규화</a:t>
            </a:r>
            <a:r>
              <a:rPr kumimoji="1" lang="en-US" altLang="ko-Kore-KR" sz="3200" dirty="0">
                <a:solidFill>
                  <a:schemeClr val="tx2">
                    <a:lumMod val="60000"/>
                    <a:lumOff val="4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: </a:t>
            </a:r>
            <a:r>
              <a:rPr kumimoji="1" lang="ko-Kore-KR" altLang="en-US" sz="3200" dirty="0">
                <a:solidFill>
                  <a:schemeClr val="tx2">
                    <a:lumMod val="60000"/>
                    <a:lumOff val="4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한 번에 입력으로 들어오는 배치 단위로 정규화 </a:t>
            </a:r>
          </a:p>
        </p:txBody>
      </p:sp>
      <p:sp>
        <p:nvSpPr>
          <p:cNvPr id="13" name="아래쪽 화살표[D] 12">
            <a:extLst>
              <a:ext uri="{FF2B5EF4-FFF2-40B4-BE49-F238E27FC236}">
                <a16:creationId xmlns:a16="http://schemas.microsoft.com/office/drawing/2014/main" id="{535B4438-95FF-1348-83BE-A8ADAF80C8B5}"/>
              </a:ext>
            </a:extLst>
          </p:cNvPr>
          <p:cNvSpPr/>
          <p:nvPr/>
        </p:nvSpPr>
        <p:spPr>
          <a:xfrm>
            <a:off x="11057462" y="5632879"/>
            <a:ext cx="762000" cy="1038814"/>
          </a:xfrm>
          <a:prstGeom prst="downArrow">
            <a:avLst/>
          </a:prstGeom>
          <a:solidFill>
            <a:srgbClr val="99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AEFC33-BEA6-E445-9CE2-5650B82DDB6C}"/>
              </a:ext>
            </a:extLst>
          </p:cNvPr>
          <p:cNvSpPr txBox="1"/>
          <p:nvPr/>
        </p:nvSpPr>
        <p:spPr>
          <a:xfrm>
            <a:off x="8252317" y="8091263"/>
            <a:ext cx="70215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ore-KR" altLang="en-US" sz="24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배치 정규화는 보통 합성곱 연산이나</a:t>
            </a:r>
            <a:r>
              <a:rPr kumimoji="1" lang="en-US" altLang="ko-Kore-KR" sz="24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, </a:t>
            </a:r>
            <a:r>
              <a:rPr kumimoji="1" lang="ko-Kore-KR" altLang="en-US" sz="24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선형변환 연산 사이에 들어갑니다</a:t>
            </a:r>
            <a:r>
              <a:rPr kumimoji="1" lang="en-US" altLang="ko-Kore-KR" sz="24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. </a:t>
            </a:r>
            <a:r>
              <a:rPr kumimoji="1" lang="ko-Kore-KR" altLang="en-US" sz="24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은닉층 단위마다 배치 정규화가 들어가는 거죠</a:t>
            </a:r>
            <a:r>
              <a:rPr kumimoji="1" lang="en-US" altLang="ko-Kore-KR" sz="24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. </a:t>
            </a:r>
            <a:endParaRPr kumimoji="1" lang="ko-Kore-KR" altLang="en-US" sz="2400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4AA4ACFC-DAF1-7F45-A154-26828A0F4E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30791" y="7855853"/>
            <a:ext cx="6133373" cy="1642116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646C6524-4BEC-D945-9193-66DAF208C228}"/>
              </a:ext>
            </a:extLst>
          </p:cNvPr>
          <p:cNvSpPr/>
          <p:nvPr/>
        </p:nvSpPr>
        <p:spPr>
          <a:xfrm>
            <a:off x="3014662" y="9470497"/>
            <a:ext cx="290823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ore-KR" sz="1400" dirty="0">
                <a:hlinkClick r:id="rId7"/>
              </a:rPr>
              <a:t>https://arxiv.org/pdf/1502.03167.pdf</a:t>
            </a:r>
            <a:endParaRPr lang="ko-Kore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9887063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C6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08039" y="592382"/>
            <a:ext cx="17071921" cy="9493308"/>
            <a:chOff x="591357" y="436125"/>
            <a:chExt cx="17071921" cy="949330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1357" y="436125"/>
              <a:ext cx="17071921" cy="949330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824855" y="9574620"/>
            <a:ext cx="6524353" cy="164367"/>
            <a:chOff x="5824855" y="9574620"/>
            <a:chExt cx="6524353" cy="16436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24855" y="9574620"/>
              <a:ext cx="6524353" cy="16436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-6454247" y="439080"/>
            <a:ext cx="7996885" cy="9493308"/>
            <a:chOff x="-6454247" y="439080"/>
            <a:chExt cx="7996885" cy="949330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6454247" y="439080"/>
              <a:ext cx="7996885" cy="9493308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368A3403-2F22-B14F-8371-AE93111EB782}"/>
              </a:ext>
            </a:extLst>
          </p:cNvPr>
          <p:cNvSpPr txBox="1"/>
          <p:nvPr/>
        </p:nvSpPr>
        <p:spPr>
          <a:xfrm>
            <a:off x="1932603" y="1066755"/>
            <a:ext cx="112096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48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6. Batch Normalization </a:t>
            </a:r>
            <a:r>
              <a:rPr kumimoji="1" lang="en-US" altLang="ko-KR" sz="48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(</a:t>
            </a:r>
            <a:r>
              <a:rPr kumimoji="1" lang="ko-KR" altLang="en-US" sz="48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배치 정규화</a:t>
            </a:r>
            <a:r>
              <a:rPr kumimoji="1" lang="en-US" altLang="ko-KR" sz="48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)</a:t>
            </a:r>
            <a:endParaRPr kumimoji="1" lang="ko-Kore-KR" altLang="en-US" sz="4800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2FB578-3C15-124C-88AB-1F87B48ED896}"/>
              </a:ext>
            </a:extLst>
          </p:cNvPr>
          <p:cNvSpPr txBox="1"/>
          <p:nvPr/>
        </p:nvSpPr>
        <p:spPr>
          <a:xfrm>
            <a:off x="1962304" y="2222938"/>
            <a:ext cx="38625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ore-KR" altLang="en-US" sz="48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코드 사용 </a:t>
            </a:r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45D1A1D6-D791-E142-804B-8ED65B6230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0396" y="2638436"/>
            <a:ext cx="10655300" cy="676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7041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C6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08039" y="592382"/>
            <a:ext cx="17071921" cy="9493308"/>
            <a:chOff x="591357" y="436125"/>
            <a:chExt cx="17071921" cy="949330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1357" y="436125"/>
              <a:ext cx="17071921" cy="949330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824855" y="9574620"/>
            <a:ext cx="6524353" cy="164367"/>
            <a:chOff x="5824855" y="9574620"/>
            <a:chExt cx="6524353" cy="16436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24855" y="9574620"/>
              <a:ext cx="6524353" cy="16436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-6454247" y="439080"/>
            <a:ext cx="7996885" cy="9493308"/>
            <a:chOff x="-6454247" y="439080"/>
            <a:chExt cx="7996885" cy="949330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6454247" y="439080"/>
              <a:ext cx="7996885" cy="9493308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A68A1B3-84B6-884C-ACAA-113295D75D19}"/>
              </a:ext>
            </a:extLst>
          </p:cNvPr>
          <p:cNvSpPr txBox="1"/>
          <p:nvPr/>
        </p:nvSpPr>
        <p:spPr>
          <a:xfrm>
            <a:off x="7349066" y="4728001"/>
            <a:ext cx="28278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48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-</a:t>
            </a:r>
            <a:r>
              <a:rPr kumimoji="1" lang="ko-Kore-KR" altLang="en-US" sz="48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끝</a:t>
            </a:r>
            <a:r>
              <a:rPr kumimoji="1" lang="en-US" altLang="ko-Kore-KR" sz="48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-</a:t>
            </a:r>
            <a:endParaRPr kumimoji="1" lang="ko-Kore-KR" altLang="en-US" sz="4800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472010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C6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08038" y="548013"/>
            <a:ext cx="17071921" cy="9493308"/>
            <a:chOff x="591357" y="436125"/>
            <a:chExt cx="17071921" cy="949330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1357" y="436125"/>
              <a:ext cx="17071921" cy="949330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824855" y="9574620"/>
            <a:ext cx="6524353" cy="164367"/>
            <a:chOff x="5824855" y="9574620"/>
            <a:chExt cx="6524353" cy="16436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24855" y="9574620"/>
              <a:ext cx="6524353" cy="16436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-6454247" y="439080"/>
            <a:ext cx="7996885" cy="9493308"/>
            <a:chOff x="-6454247" y="439080"/>
            <a:chExt cx="7996885" cy="949330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6454247" y="439080"/>
              <a:ext cx="7996885" cy="9493308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1CBAACE7-EB42-1645-8A7C-40DA9C397940}"/>
              </a:ext>
            </a:extLst>
          </p:cNvPr>
          <p:cNvSpPr txBox="1"/>
          <p:nvPr/>
        </p:nvSpPr>
        <p:spPr>
          <a:xfrm>
            <a:off x="44784" y="1315054"/>
            <a:ext cx="112406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48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1</a:t>
            </a:r>
            <a:r>
              <a:rPr kumimoji="1" lang="en-US" altLang="ko-KR" sz="48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.</a:t>
            </a:r>
            <a:r>
              <a:rPr kumimoji="1" lang="ko-KR" altLang="en-US" sz="48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</a:t>
            </a:r>
            <a:r>
              <a:rPr kumimoji="1" lang="ko-KR" altLang="en-US" sz="4800" dirty="0" err="1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오버피팅과</a:t>
            </a:r>
            <a:r>
              <a:rPr kumimoji="1" lang="ko-KR" altLang="en-US" sz="48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</a:t>
            </a:r>
            <a:r>
              <a:rPr kumimoji="1" lang="ko-KR" altLang="en-US" sz="4800" dirty="0" err="1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언더피팅</a:t>
            </a:r>
            <a:endParaRPr kumimoji="1" lang="ko-Kore-KR" altLang="en-US" sz="4800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ABF8CA2-BCD0-534F-931D-ABAC96821533}"/>
              </a:ext>
            </a:extLst>
          </p:cNvPr>
          <p:cNvSpPr txBox="1"/>
          <p:nvPr/>
        </p:nvSpPr>
        <p:spPr>
          <a:xfrm>
            <a:off x="480023" y="2537004"/>
            <a:ext cx="97810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ore-KR" altLang="en-US" sz="28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학습오차</a:t>
            </a:r>
            <a:r>
              <a:rPr kumimoji="1" lang="en-US" altLang="ko-Kore-KR" sz="28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:</a:t>
            </a:r>
            <a:r>
              <a:rPr kumimoji="1" lang="ko-KR" altLang="en-US" sz="28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학습 데이터에 대한 오차 </a:t>
            </a:r>
            <a:endParaRPr kumimoji="1" lang="ko-Kore-KR" altLang="en-US" sz="2800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0BAA96-01D6-B64A-A36C-2D7FD78065A8}"/>
              </a:ext>
            </a:extLst>
          </p:cNvPr>
          <p:cNvSpPr txBox="1"/>
          <p:nvPr/>
        </p:nvSpPr>
        <p:spPr>
          <a:xfrm>
            <a:off x="934340" y="3213526"/>
            <a:ext cx="97810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ore-KR" altLang="en-US" sz="28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테스트</a:t>
            </a:r>
            <a:r>
              <a:rPr kumimoji="1" lang="ko-KR" altLang="en-US" sz="28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오차</a:t>
            </a:r>
            <a:r>
              <a:rPr kumimoji="1" lang="en-US" altLang="ko-Kore-KR" sz="28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:</a:t>
            </a:r>
            <a:r>
              <a:rPr kumimoji="1" lang="ko-KR" altLang="en-US" sz="28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테스트 데이터에 대한 오차 </a:t>
            </a:r>
            <a:endParaRPr kumimoji="1" lang="ko-Kore-KR" altLang="en-US" sz="2800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C1F1DC7-0353-D34F-B5ED-ADE908B03406}"/>
              </a:ext>
            </a:extLst>
          </p:cNvPr>
          <p:cNvSpPr txBox="1"/>
          <p:nvPr/>
        </p:nvSpPr>
        <p:spPr>
          <a:xfrm>
            <a:off x="934340" y="3890048"/>
            <a:ext cx="115746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ore-KR" altLang="en-US" sz="2800" dirty="0">
                <a:solidFill>
                  <a:srgbClr val="016AB6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일반화</a:t>
            </a:r>
            <a:r>
              <a:rPr kumimoji="1" lang="ko-KR" altLang="en-US" sz="2800" dirty="0">
                <a:solidFill>
                  <a:srgbClr val="016AB6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차이</a:t>
            </a:r>
            <a:r>
              <a:rPr kumimoji="1" lang="en-US" altLang="ko-KR" sz="2800" dirty="0">
                <a:solidFill>
                  <a:srgbClr val="016AB6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(generalization gap)</a:t>
            </a:r>
            <a:r>
              <a:rPr kumimoji="1" lang="en-US" altLang="ko-Kore-KR" sz="2800" dirty="0">
                <a:solidFill>
                  <a:srgbClr val="016AB6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:</a:t>
            </a:r>
            <a:r>
              <a:rPr kumimoji="1" lang="ko-KR" altLang="en-US" sz="2800" dirty="0">
                <a:solidFill>
                  <a:srgbClr val="016AB6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두 오차의 차이  </a:t>
            </a:r>
            <a:endParaRPr kumimoji="1" lang="ko-Kore-KR" altLang="en-US" sz="2800" dirty="0">
              <a:solidFill>
                <a:srgbClr val="016AB6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graphicFrame>
        <p:nvGraphicFramePr>
          <p:cNvPr id="5" name="표 6">
            <a:extLst>
              <a:ext uri="{FF2B5EF4-FFF2-40B4-BE49-F238E27FC236}">
                <a16:creationId xmlns:a16="http://schemas.microsoft.com/office/drawing/2014/main" id="{899029B1-CD6A-CA40-B4CC-5556FEC70C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2454970"/>
              </p:ext>
            </p:extLst>
          </p:nvPr>
        </p:nvGraphicFramePr>
        <p:xfrm>
          <a:off x="9390951" y="5291438"/>
          <a:ext cx="6784722" cy="29802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1574">
                  <a:extLst>
                    <a:ext uri="{9D8B030D-6E8A-4147-A177-3AD203B41FA5}">
                      <a16:colId xmlns:a16="http://schemas.microsoft.com/office/drawing/2014/main" val="2404373566"/>
                    </a:ext>
                  </a:extLst>
                </a:gridCol>
                <a:gridCol w="2261574">
                  <a:extLst>
                    <a:ext uri="{9D8B030D-6E8A-4147-A177-3AD203B41FA5}">
                      <a16:colId xmlns:a16="http://schemas.microsoft.com/office/drawing/2014/main" val="2136575047"/>
                    </a:ext>
                  </a:extLst>
                </a:gridCol>
                <a:gridCol w="2261574">
                  <a:extLst>
                    <a:ext uri="{9D8B030D-6E8A-4147-A177-3AD203B41FA5}">
                      <a16:colId xmlns:a16="http://schemas.microsoft.com/office/drawing/2014/main" val="3373610765"/>
                    </a:ext>
                  </a:extLst>
                </a:gridCol>
              </a:tblGrid>
              <a:tr h="983002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 </a:t>
                      </a:r>
                      <a:endParaRPr lang="en-US" altLang="ko-KR" dirty="0"/>
                    </a:p>
                    <a:p>
                      <a:r>
                        <a:rPr kumimoji="1" lang="ko-Kore-KR" altLang="en-US" sz="1800" dirty="0">
                          <a:solidFill>
                            <a:schemeClr val="tx1"/>
                          </a:solidFill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학습오차</a:t>
                      </a:r>
                      <a:r>
                        <a:rPr kumimoji="1" lang="ko-KR" altLang="en-US" sz="1800" dirty="0">
                          <a:solidFill>
                            <a:schemeClr val="tx1"/>
                          </a:solidFill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 큼</a:t>
                      </a:r>
                      <a:r>
                        <a:rPr kumimoji="1" lang="ko-KR" altLang="en-US" sz="1800" dirty="0"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 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 </a:t>
                      </a:r>
                      <a:endParaRPr lang="en-US" altLang="ko-KR" dirty="0"/>
                    </a:p>
                    <a:p>
                      <a:r>
                        <a:rPr kumimoji="1" lang="ko-Kore-KR" altLang="en-US" sz="1800" dirty="0">
                          <a:solidFill>
                            <a:schemeClr val="tx1"/>
                          </a:solidFill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학습오차</a:t>
                      </a:r>
                      <a:r>
                        <a:rPr kumimoji="1" lang="ko-KR" altLang="en-US" sz="1800" dirty="0">
                          <a:solidFill>
                            <a:schemeClr val="tx1"/>
                          </a:solidFill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 작음</a:t>
                      </a:r>
                      <a:endParaRPr lang="ko-Kore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7024467"/>
                  </a:ext>
                </a:extLst>
              </a:tr>
              <a:tr h="998631">
                <a:tc>
                  <a:txBody>
                    <a:bodyPr/>
                    <a:lstStyle/>
                    <a:p>
                      <a:r>
                        <a:rPr kumimoji="1" lang="ko-Kore-KR" altLang="en-US" sz="1800" dirty="0"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일반화</a:t>
                      </a:r>
                      <a:r>
                        <a:rPr kumimoji="1" lang="ko-KR" altLang="en-US" sz="1800" dirty="0"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 차이 큼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ko-Kore-KR" altLang="en-US" sz="1800" dirty="0">
                          <a:highlight>
                            <a:srgbClr val="FFFF00"/>
                          </a:highlight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언더피팅</a:t>
                      </a:r>
                      <a:endParaRPr lang="ko-Kore-KR" altLang="en-US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ore-KR" altLang="en-US" sz="1800" dirty="0">
                          <a:highlight>
                            <a:srgbClr val="FFFF00"/>
                          </a:highlight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오버피팅</a:t>
                      </a:r>
                      <a:endParaRPr lang="ko-Kore-KR" altLang="en-US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7619842"/>
                  </a:ext>
                </a:extLst>
              </a:tr>
              <a:tr h="998631">
                <a:tc>
                  <a:txBody>
                    <a:bodyPr/>
                    <a:lstStyle/>
                    <a:p>
                      <a:r>
                        <a:rPr kumimoji="1" lang="ko-Kore-KR" altLang="en-US" sz="1800" dirty="0"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일반화</a:t>
                      </a:r>
                      <a:r>
                        <a:rPr kumimoji="1" lang="ko-KR" altLang="en-US" sz="1800" dirty="0"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 차이 작음 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ore-KR" altLang="en-US" sz="1800" dirty="0">
                          <a:highlight>
                            <a:srgbClr val="FFFF00"/>
                          </a:highlight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언더피팅</a:t>
                      </a:r>
                      <a:endParaRPr lang="ko-Kore-KR" altLang="en-US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ore-KR" altLang="en-US" sz="1800" dirty="0">
                          <a:solidFill>
                            <a:srgbClr val="00B0F0"/>
                          </a:solidFill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이상적인</a:t>
                      </a:r>
                      <a:r>
                        <a:rPr kumimoji="1" lang="ko-KR" altLang="en-US" sz="1800" dirty="0">
                          <a:solidFill>
                            <a:srgbClr val="00B0F0"/>
                          </a:solidFill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 상태 </a:t>
                      </a:r>
                      <a:endParaRPr lang="ko-Kore-KR" altLang="en-US" dirty="0">
                        <a:solidFill>
                          <a:srgbClr val="00B0F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158016"/>
                  </a:ext>
                </a:extLst>
              </a:tr>
            </a:tbl>
          </a:graphicData>
        </a:graphic>
      </p:graphicFrame>
      <p:pic>
        <p:nvPicPr>
          <p:cNvPr id="1028" name="Picture 4" descr="Machine Learning] 인공신경망의 오버 피팅과 Regularization의 이해 - Shryu8902&amp;#39;s Blog">
            <a:extLst>
              <a:ext uri="{FF2B5EF4-FFF2-40B4-BE49-F238E27FC236}">
                <a16:creationId xmlns:a16="http://schemas.microsoft.com/office/drawing/2014/main" id="{EA9489C4-7977-464E-8FF7-E96ADDA75D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9645" y="5022691"/>
            <a:ext cx="6524354" cy="3626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액자 9">
            <a:extLst>
              <a:ext uri="{FF2B5EF4-FFF2-40B4-BE49-F238E27FC236}">
                <a16:creationId xmlns:a16="http://schemas.microsoft.com/office/drawing/2014/main" id="{BC8921EC-DEED-BC44-A4EF-12E34233D1F5}"/>
              </a:ext>
            </a:extLst>
          </p:cNvPr>
          <p:cNvSpPr/>
          <p:nvPr/>
        </p:nvSpPr>
        <p:spPr>
          <a:xfrm>
            <a:off x="4608576" y="7970263"/>
            <a:ext cx="2113090" cy="602877"/>
          </a:xfrm>
          <a:prstGeom prst="fram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66CB5DD-03A0-4C49-B4CF-BC141C128DD1}"/>
                  </a:ext>
                </a:extLst>
              </p:cNvPr>
              <p:cNvSpPr txBox="1"/>
              <p:nvPr/>
            </p:nvSpPr>
            <p:spPr>
              <a:xfrm>
                <a:off x="2843846" y="9139050"/>
                <a:ext cx="460934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ko-Kore-KR" altLang="en-US" sz="2400" dirty="0">
                    <a:latin typeface="여기어때 잘난체 OTF" panose="020B0600000101010101" pitchFamily="34" charset="-127"/>
                    <a:ea typeface="여기어때 잘난체 OTF" panose="020B0600000101010101" pitchFamily="34" charset="-127"/>
                  </a:rPr>
                  <a:t>모델의</a:t>
                </a:r>
                <a:r>
                  <a:rPr kumimoji="1" lang="ko-KR" altLang="en-US" sz="2400" dirty="0">
                    <a:latin typeface="여기어때 잘난체 OTF" panose="020B0600000101010101" pitchFamily="34" charset="-127"/>
                    <a:ea typeface="여기어때 잘난체 OTF" panose="020B0600000101010101" pitchFamily="34" charset="-127"/>
                  </a:rPr>
                  <a:t> 복잡도 </a:t>
                </a:r>
                <a14:m>
                  <m:oMath xmlns:m="http://schemas.openxmlformats.org/officeDocument/2006/math">
                    <m:r>
                      <a:rPr kumimoji="1" lang="ko-KR" altLang="en-US" sz="2400" i="1" smtClean="0">
                        <a:latin typeface="Cambria Math" panose="02040503050406030204" pitchFamily="18" charset="0"/>
                        <a:ea typeface="여기어때 잘난체 OTF" panose="020B0600000101010101" pitchFamily="34" charset="-127"/>
                      </a:rPr>
                      <m:t>≈</m:t>
                    </m:r>
                  </m:oMath>
                </a14:m>
                <a:r>
                  <a:rPr kumimoji="1" lang="ko-KR" altLang="en-US" sz="2400" dirty="0">
                    <a:latin typeface="여기어때 잘난체 OTF" panose="020B0600000101010101" pitchFamily="34" charset="-127"/>
                    <a:ea typeface="여기어때 잘난체 OTF" panose="020B0600000101010101" pitchFamily="34" charset="-127"/>
                  </a:rPr>
                  <a:t> 모델의 수용력 </a:t>
                </a:r>
                <a:endParaRPr kumimoji="1" lang="ko-Kore-KR" altLang="en-US" sz="2400"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66CB5DD-03A0-4C49-B4CF-BC141C128D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3846" y="9139050"/>
                <a:ext cx="4609340" cy="461665"/>
              </a:xfrm>
              <a:prstGeom prst="rect">
                <a:avLst/>
              </a:prstGeom>
              <a:blipFill>
                <a:blip r:embed="rId6"/>
                <a:stretch>
                  <a:fillRect t="-13514" b="-27027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6A3FE15A-5977-B643-B62B-AAA23501452F}"/>
              </a:ext>
            </a:extLst>
          </p:cNvPr>
          <p:cNvSpPr txBox="1"/>
          <p:nvPr/>
        </p:nvSpPr>
        <p:spPr>
          <a:xfrm>
            <a:off x="7470482" y="8907990"/>
            <a:ext cx="85298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ore-KR" altLang="en-US" sz="24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인공신경망에서</a:t>
            </a:r>
            <a:r>
              <a:rPr kumimoji="1" lang="ko-KR" altLang="en-US" sz="24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</a:t>
            </a:r>
            <a:r>
              <a:rPr kumimoji="1" lang="ko-Kore-KR" altLang="en-US" sz="24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수용력이</a:t>
            </a:r>
            <a:r>
              <a:rPr kumimoji="1" lang="ko-KR" altLang="en-US" sz="24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높아진다는 것은 </a:t>
            </a:r>
            <a:r>
              <a:rPr kumimoji="1" lang="ko-KR" altLang="en-US" sz="2400" dirty="0" err="1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은닉층의</a:t>
            </a:r>
            <a:r>
              <a:rPr kumimoji="1" lang="ko-KR" altLang="en-US" sz="24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</a:t>
            </a:r>
            <a:r>
              <a:rPr kumimoji="1" lang="ko-KR" altLang="en-US" sz="2400" dirty="0" err="1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갯수</a:t>
            </a:r>
            <a:r>
              <a:rPr kumimoji="1" lang="ko-KR" altLang="en-US" sz="24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또는 각 </a:t>
            </a:r>
            <a:r>
              <a:rPr kumimoji="1" lang="ko-KR" altLang="en-US" sz="2400" dirty="0" err="1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은닉층의</a:t>
            </a:r>
            <a:r>
              <a:rPr kumimoji="1" lang="ko-KR" altLang="en-US" sz="24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노드의 </a:t>
            </a:r>
            <a:r>
              <a:rPr kumimoji="1" lang="ko-KR" altLang="en-US" sz="2400" dirty="0" err="1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갯수가</a:t>
            </a:r>
            <a:r>
              <a:rPr kumimoji="1" lang="ko-KR" altLang="en-US" sz="24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증가함을 의미합니다</a:t>
            </a:r>
            <a:r>
              <a:rPr kumimoji="1" lang="en-US" altLang="ko-KR" sz="24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.</a:t>
            </a:r>
            <a:r>
              <a:rPr kumimoji="1" lang="ko-KR" altLang="en-US" sz="24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</a:t>
            </a:r>
            <a:endParaRPr kumimoji="1" lang="ko-Kore-KR" altLang="en-US" sz="2400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E27E5F2-8641-3D4E-8350-F14D9D58398E}"/>
              </a:ext>
            </a:extLst>
          </p:cNvPr>
          <p:cNvSpPr/>
          <p:nvPr/>
        </p:nvSpPr>
        <p:spPr>
          <a:xfrm>
            <a:off x="4372940" y="8714409"/>
            <a:ext cx="258436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ore-KR" altLang="en-US" sz="800" dirty="0"/>
              <a:t>https://shryu8902.github.io/working/2019-02-01-overfit/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D4EA692E-8B7D-2941-B198-38F290F2738C}"/>
              </a:ext>
            </a:extLst>
          </p:cNvPr>
          <p:cNvCxnSpPr>
            <a:cxnSpLocks/>
          </p:cNvCxnSpPr>
          <p:nvPr/>
        </p:nvCxnSpPr>
        <p:spPr>
          <a:xfrm>
            <a:off x="7453186" y="6836144"/>
            <a:ext cx="0" cy="65314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EA9C6031-2015-5E4A-8E88-78DD3BA8BA1A}"/>
              </a:ext>
            </a:extLst>
          </p:cNvPr>
          <p:cNvSpPr txBox="1"/>
          <p:nvPr/>
        </p:nvSpPr>
        <p:spPr>
          <a:xfrm>
            <a:off x="5665121" y="7018939"/>
            <a:ext cx="54633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400" dirty="0">
                <a:solidFill>
                  <a:srgbClr val="FF000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Generalization gap </a:t>
            </a:r>
            <a:endParaRPr kumimoji="1" lang="ko-Kore-KR" altLang="en-US" sz="1400" dirty="0">
              <a:solidFill>
                <a:srgbClr val="FF0000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74567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C6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08039" y="514468"/>
            <a:ext cx="17071921" cy="9493308"/>
            <a:chOff x="591357" y="436125"/>
            <a:chExt cx="17071921" cy="949330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1357" y="436125"/>
              <a:ext cx="17071921" cy="949330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824855" y="9574620"/>
            <a:ext cx="6524353" cy="164367"/>
            <a:chOff x="5824855" y="9574620"/>
            <a:chExt cx="6524353" cy="16436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24855" y="9574620"/>
              <a:ext cx="6524353" cy="16436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-6454247" y="439080"/>
            <a:ext cx="7996885" cy="9493308"/>
            <a:chOff x="-6454247" y="439080"/>
            <a:chExt cx="7996885" cy="949330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6454247" y="439080"/>
              <a:ext cx="7996885" cy="9493308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04297782-6E91-2148-9CF9-6150DC27A3B6}"/>
              </a:ext>
            </a:extLst>
          </p:cNvPr>
          <p:cNvSpPr txBox="1"/>
          <p:nvPr/>
        </p:nvSpPr>
        <p:spPr>
          <a:xfrm>
            <a:off x="6236208" y="4114005"/>
            <a:ext cx="53766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60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</a:t>
            </a:r>
            <a:endParaRPr kumimoji="1" lang="ko-Kore-KR" altLang="en-US" sz="6000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4EEA07-836D-C545-AC49-946D06F15D57}"/>
              </a:ext>
            </a:extLst>
          </p:cNvPr>
          <p:cNvSpPr txBox="1"/>
          <p:nvPr/>
        </p:nvSpPr>
        <p:spPr>
          <a:xfrm>
            <a:off x="1542638" y="2406142"/>
            <a:ext cx="152640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ore-KR" altLang="en-US" sz="32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학습을</a:t>
            </a:r>
            <a:r>
              <a:rPr kumimoji="1" lang="ko-KR" altLang="en-US" sz="32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잘 하고싶다</a:t>
            </a:r>
            <a:r>
              <a:rPr kumimoji="1" lang="en-US" altLang="ko-KR" sz="32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?</a:t>
            </a:r>
            <a:r>
              <a:rPr kumimoji="1" lang="ko-KR" altLang="en-US" sz="32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</a:t>
            </a:r>
            <a:r>
              <a:rPr kumimoji="1" lang="en-US" altLang="ko-KR" sz="32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‘</a:t>
            </a:r>
            <a:r>
              <a:rPr kumimoji="1" lang="ko-KR" altLang="en-US" sz="32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학습을 가장 잘 한다</a:t>
            </a:r>
            <a:r>
              <a:rPr kumimoji="1" lang="en-US" altLang="ko-KR" sz="32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’</a:t>
            </a:r>
            <a:r>
              <a:rPr kumimoji="1" lang="ko-KR" altLang="en-US" sz="3200" dirty="0" err="1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를</a:t>
            </a:r>
            <a:r>
              <a:rPr kumimoji="1" lang="ko-KR" altLang="en-US" sz="32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</a:t>
            </a:r>
            <a:r>
              <a:rPr kumimoji="1" lang="ko-KR" altLang="en-US" sz="3200" dirty="0">
                <a:solidFill>
                  <a:srgbClr val="016AB6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정의</a:t>
            </a:r>
            <a:r>
              <a:rPr kumimoji="1" lang="ko-KR" altLang="en-US" sz="32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해봅시다</a:t>
            </a:r>
            <a:r>
              <a:rPr kumimoji="1" lang="en-US" altLang="ko-KR" sz="32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.</a:t>
            </a:r>
            <a:r>
              <a:rPr kumimoji="1" lang="ko-KR" altLang="en-US" sz="32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</a:t>
            </a:r>
            <a:endParaRPr kumimoji="1" lang="ko-Kore-KR" altLang="en-US" sz="3200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B09D59B-B55F-FE40-9AD0-CD426F82B3D7}"/>
              </a:ext>
            </a:extLst>
          </p:cNvPr>
          <p:cNvSpPr txBox="1"/>
          <p:nvPr/>
        </p:nvSpPr>
        <p:spPr>
          <a:xfrm>
            <a:off x="608039" y="1082996"/>
            <a:ext cx="112406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48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1</a:t>
            </a:r>
            <a:r>
              <a:rPr kumimoji="1" lang="en-US" altLang="ko-KR" sz="48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.</a:t>
            </a:r>
            <a:r>
              <a:rPr kumimoji="1" lang="ko-KR" altLang="en-US" sz="48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</a:t>
            </a:r>
            <a:r>
              <a:rPr kumimoji="1" lang="ko-KR" altLang="en-US" sz="4800" dirty="0" err="1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오버피팅과</a:t>
            </a:r>
            <a:r>
              <a:rPr kumimoji="1" lang="ko-KR" altLang="en-US" sz="48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</a:t>
            </a:r>
            <a:r>
              <a:rPr kumimoji="1" lang="ko-KR" altLang="en-US" sz="4800" dirty="0" err="1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언더피팅</a:t>
            </a:r>
            <a:r>
              <a:rPr kumimoji="1" lang="ko-KR" altLang="en-US" sz="48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복습</a:t>
            </a:r>
            <a:endParaRPr kumimoji="1" lang="ko-Kore-KR" altLang="en-US" sz="4800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655545-4141-7B40-A285-F8FE3FE815FF}"/>
              </a:ext>
            </a:extLst>
          </p:cNvPr>
          <p:cNvSpPr txBox="1"/>
          <p:nvPr/>
        </p:nvSpPr>
        <p:spPr>
          <a:xfrm>
            <a:off x="2466775" y="3329702"/>
            <a:ext cx="132405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4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어떤 모델이 학습을 가장 잘 한다</a:t>
            </a:r>
            <a:r>
              <a:rPr kumimoji="1" lang="en-US" altLang="ko-KR" sz="24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:</a:t>
            </a:r>
            <a:r>
              <a:rPr kumimoji="1" lang="ko-KR" altLang="en-US" sz="24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어떤 모델의 </a:t>
            </a:r>
            <a:r>
              <a:rPr kumimoji="1" lang="en-US" altLang="ko-KR" sz="24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Test accuracy</a:t>
            </a:r>
            <a:r>
              <a:rPr kumimoji="1" lang="ko-KR" altLang="en-US" sz="24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가 임의의 다른 모델에 비해 높다</a:t>
            </a:r>
            <a:r>
              <a:rPr kumimoji="1" lang="en-US" altLang="ko-KR" sz="24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.</a:t>
            </a:r>
            <a:endParaRPr kumimoji="1" lang="ko-Kore-KR" altLang="en-US" sz="2400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1A76CC-FFDE-AF44-94B4-12B234CAAE0F}"/>
              </a:ext>
            </a:extLst>
          </p:cNvPr>
          <p:cNvSpPr txBox="1"/>
          <p:nvPr/>
        </p:nvSpPr>
        <p:spPr>
          <a:xfrm>
            <a:off x="2435077" y="4206801"/>
            <a:ext cx="135939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ore-KR" altLang="en-US" sz="24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모델의</a:t>
            </a:r>
            <a:r>
              <a:rPr kumimoji="1" lang="ko-KR" altLang="en-US" sz="24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</a:t>
            </a:r>
            <a:r>
              <a:rPr kumimoji="1" lang="en-US" altLang="ko-KR" sz="24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Test accuracy</a:t>
            </a:r>
            <a:r>
              <a:rPr kumimoji="1" lang="ko-KR" altLang="en-US" sz="2400" dirty="0" err="1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를</a:t>
            </a:r>
            <a:r>
              <a:rPr kumimoji="1" lang="ko-KR" altLang="en-US" sz="24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높이기 위해서는 반드시 </a:t>
            </a:r>
            <a:r>
              <a:rPr kumimoji="1" lang="ko-KR" altLang="en-US" sz="2400" dirty="0" err="1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오버피팅과</a:t>
            </a:r>
            <a:r>
              <a:rPr kumimoji="1" lang="ko-KR" altLang="en-US" sz="24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</a:t>
            </a:r>
            <a:r>
              <a:rPr kumimoji="1" lang="ko-KR" altLang="en-US" sz="2400" dirty="0" err="1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언더피팅</a:t>
            </a:r>
            <a:r>
              <a:rPr kumimoji="1" lang="ko-KR" altLang="en-US" sz="24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모두 고려해야합니다</a:t>
            </a:r>
            <a:r>
              <a:rPr kumimoji="1" lang="en-US" altLang="ko-KR" sz="24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.</a:t>
            </a:r>
            <a:r>
              <a:rPr kumimoji="1" lang="ko-KR" altLang="en-US" sz="24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 </a:t>
            </a:r>
            <a:endParaRPr kumimoji="1" lang="ko-Kore-KR" altLang="en-US" sz="2400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3C19DB-8EDC-2D44-9F0D-6905133F2F3F}"/>
              </a:ext>
            </a:extLst>
          </p:cNvPr>
          <p:cNvSpPr txBox="1"/>
          <p:nvPr/>
        </p:nvSpPr>
        <p:spPr>
          <a:xfrm>
            <a:off x="2996873" y="5089034"/>
            <a:ext cx="124703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4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왜</a:t>
            </a:r>
            <a:r>
              <a:rPr kumimoji="1" lang="en-US" altLang="ko-KR" sz="24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?</a:t>
            </a:r>
            <a:r>
              <a:rPr kumimoji="1" lang="ko-KR" altLang="en-US" sz="24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</a:t>
            </a:r>
            <a:r>
              <a:rPr kumimoji="1" lang="ko-KR" altLang="en-US" sz="2400" dirty="0" err="1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언더피팅은</a:t>
            </a:r>
            <a:r>
              <a:rPr kumimoji="1" lang="ko-KR" altLang="en-US" sz="24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학습이 아예 이뤄지지 않은 거고</a:t>
            </a:r>
            <a:r>
              <a:rPr kumimoji="1" lang="en-US" altLang="ko-KR" sz="24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,</a:t>
            </a:r>
            <a:r>
              <a:rPr kumimoji="1" lang="ko-KR" altLang="en-US" sz="24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</a:t>
            </a:r>
            <a:r>
              <a:rPr kumimoji="1" lang="ko-KR" altLang="en-US" sz="2400" dirty="0" err="1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오버피팅은</a:t>
            </a:r>
            <a:r>
              <a:rPr kumimoji="1" lang="ko-KR" altLang="en-US" sz="24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모델이 </a:t>
            </a:r>
            <a:r>
              <a:rPr kumimoji="1" lang="en-US" altLang="ko-KR" sz="24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Training data</a:t>
            </a:r>
            <a:r>
              <a:rPr kumimoji="1" lang="ko-KR" altLang="en-US" sz="24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에만 </a:t>
            </a:r>
            <a:r>
              <a:rPr kumimoji="1" lang="ko-KR" altLang="en-US" sz="2400" dirty="0" err="1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적합되기</a:t>
            </a:r>
            <a:r>
              <a:rPr kumimoji="1" lang="ko-KR" altLang="en-US" sz="24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때문입니다</a:t>
            </a:r>
            <a:r>
              <a:rPr kumimoji="1" lang="en-US" altLang="ko-KR" sz="24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.</a:t>
            </a:r>
            <a:r>
              <a:rPr kumimoji="1" lang="ko-KR" altLang="en-US" sz="24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</a:t>
            </a:r>
            <a:endParaRPr kumimoji="1" lang="ko-Kore-KR" altLang="en-US" sz="2400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3A268F-7E02-DC40-AA5A-1CC48EA1DE57}"/>
              </a:ext>
            </a:extLst>
          </p:cNvPr>
          <p:cNvSpPr txBox="1"/>
          <p:nvPr/>
        </p:nvSpPr>
        <p:spPr>
          <a:xfrm>
            <a:off x="3063367" y="6308976"/>
            <a:ext cx="120473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ore-KR" altLang="en-US" sz="24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즉</a:t>
            </a:r>
            <a:r>
              <a:rPr kumimoji="1" lang="en-US" altLang="ko-Kore-KR" sz="24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,</a:t>
            </a:r>
            <a:r>
              <a:rPr kumimoji="1" lang="ko-KR" altLang="en-US" sz="24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</a:t>
            </a:r>
            <a:r>
              <a:rPr kumimoji="1" lang="en-US" altLang="ko-KR" sz="24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accuracy</a:t>
            </a:r>
            <a:r>
              <a:rPr kumimoji="1" lang="ko-KR" altLang="en-US" sz="24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가 쭉쭉 올라간다고 모델을 계속 복잡하게 </a:t>
            </a:r>
            <a:r>
              <a:rPr kumimoji="1" lang="ko-KR" altLang="en-US" sz="2400" dirty="0" err="1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만들다가는</a:t>
            </a:r>
            <a:r>
              <a:rPr kumimoji="1" lang="ko-KR" altLang="en-US" sz="24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</a:t>
            </a:r>
            <a:r>
              <a:rPr kumimoji="1" lang="en-US" altLang="ko-KR" sz="24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Test accuracy</a:t>
            </a:r>
            <a:r>
              <a:rPr kumimoji="1" lang="ko-KR" altLang="en-US" sz="24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가 </a:t>
            </a:r>
            <a:r>
              <a:rPr kumimoji="1" lang="en-US" altLang="ko-KR" sz="24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50%</a:t>
            </a:r>
            <a:r>
              <a:rPr kumimoji="1" lang="ko-KR" altLang="en-US" sz="24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가 나올 수 있다는 것</a:t>
            </a:r>
            <a:r>
              <a:rPr kumimoji="1" lang="en-US" altLang="ko-KR" sz="24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!</a:t>
            </a:r>
            <a:endParaRPr kumimoji="1" lang="ko-Kore-KR" altLang="en-US" sz="2400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3A6252E-F2B3-3744-A1A4-C7974F876684}"/>
              </a:ext>
            </a:extLst>
          </p:cNvPr>
          <p:cNvSpPr txBox="1"/>
          <p:nvPr/>
        </p:nvSpPr>
        <p:spPr>
          <a:xfrm>
            <a:off x="6236208" y="9075109"/>
            <a:ext cx="63002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ore-KR" altLang="en-US" sz="24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강의자는 오버피팅을 언제 경험했나요</a:t>
            </a:r>
            <a:r>
              <a:rPr kumimoji="1" lang="en-US" altLang="ko-Kore-KR" sz="24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? </a:t>
            </a:r>
            <a:endParaRPr kumimoji="1" lang="ko-Kore-KR" altLang="en-US" sz="2400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2596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C6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08039" y="592382"/>
            <a:ext cx="17071921" cy="9493308"/>
            <a:chOff x="591357" y="436125"/>
            <a:chExt cx="17071921" cy="949330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1357" y="436125"/>
              <a:ext cx="17071921" cy="949330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824855" y="9574620"/>
            <a:ext cx="6524353" cy="164367"/>
            <a:chOff x="5824855" y="9574620"/>
            <a:chExt cx="6524353" cy="16436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24855" y="9574620"/>
              <a:ext cx="6524353" cy="16436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-6454247" y="439080"/>
            <a:ext cx="7996885" cy="9493308"/>
            <a:chOff x="-6454247" y="439080"/>
            <a:chExt cx="7996885" cy="949330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6454247" y="439080"/>
              <a:ext cx="7996885" cy="9493308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B9503F1-B015-1A40-B0A4-4BFE121E5F41}"/>
              </a:ext>
            </a:extLst>
          </p:cNvPr>
          <p:cNvSpPr txBox="1"/>
          <p:nvPr/>
        </p:nvSpPr>
        <p:spPr>
          <a:xfrm>
            <a:off x="2139696" y="1042416"/>
            <a:ext cx="61630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48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2</a:t>
            </a:r>
            <a:r>
              <a:rPr kumimoji="1" lang="en-US" altLang="ko-KR" sz="48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. </a:t>
            </a:r>
            <a:r>
              <a:rPr kumimoji="1" lang="ko-KR" altLang="en-US" sz="4800" dirty="0" err="1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오버피팅</a:t>
            </a:r>
            <a:r>
              <a:rPr kumimoji="1" lang="ko-KR" altLang="en-US" sz="48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해결방법 </a:t>
            </a:r>
            <a:endParaRPr kumimoji="1" lang="ko-Kore-KR" altLang="en-US" sz="4800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D78079-9C96-2B48-8D37-2A5607049ADD}"/>
              </a:ext>
            </a:extLst>
          </p:cNvPr>
          <p:cNvSpPr txBox="1"/>
          <p:nvPr/>
        </p:nvSpPr>
        <p:spPr>
          <a:xfrm>
            <a:off x="2798064" y="2026715"/>
            <a:ext cx="89611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40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2</a:t>
            </a:r>
            <a:r>
              <a:rPr kumimoji="1" lang="en-US" altLang="ko-KR" sz="40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-1: Regularization(</a:t>
            </a:r>
            <a:r>
              <a:rPr kumimoji="1" lang="ko-KR" altLang="en-US" sz="40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정형화</a:t>
            </a:r>
            <a:r>
              <a:rPr kumimoji="1" lang="en-US" altLang="ko-KR" sz="40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) </a:t>
            </a:r>
            <a:endParaRPr kumimoji="1" lang="ko-Kore-KR" altLang="en-US" sz="4000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B84CB1-7CA1-5B4D-BC98-5F5F10057EF5}"/>
              </a:ext>
            </a:extLst>
          </p:cNvPr>
          <p:cNvSpPr txBox="1"/>
          <p:nvPr/>
        </p:nvSpPr>
        <p:spPr>
          <a:xfrm>
            <a:off x="2139696" y="2927369"/>
            <a:ext cx="145206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ore-KR" altLang="en-US" sz="28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정형화는 어떤 제약 조건을 </a:t>
            </a:r>
            <a:r>
              <a:rPr kumimoji="1" lang="en-US" altLang="ko-Kore-KR" sz="28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＇</a:t>
            </a:r>
            <a:r>
              <a:rPr kumimoji="1" lang="ko-Kore-KR" altLang="en-US" sz="28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손실함수</a:t>
            </a:r>
            <a:r>
              <a:rPr kumimoji="1" lang="en-US" altLang="ko-Kore-KR" sz="28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’</a:t>
            </a:r>
            <a:r>
              <a:rPr kumimoji="1" lang="ko-Kore-KR" altLang="en-US" sz="28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에 걸어줌으로써 오버피팅을 해결하는 기법입니다</a:t>
            </a:r>
            <a:r>
              <a:rPr kumimoji="1" lang="en-US" altLang="ko-Kore-KR" sz="28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. </a:t>
            </a:r>
            <a:endParaRPr kumimoji="1" lang="ko-Kore-KR" altLang="en-US" sz="2800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표 8">
                <a:extLst>
                  <a:ext uri="{FF2B5EF4-FFF2-40B4-BE49-F238E27FC236}">
                    <a16:creationId xmlns:a16="http://schemas.microsoft.com/office/drawing/2014/main" id="{B9BF034D-1FE3-D744-8EF1-1213299C3C2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97966741"/>
                  </p:ext>
                </p:extLst>
              </p:nvPr>
            </p:nvGraphicFramePr>
            <p:xfrm>
              <a:off x="2377440" y="3801419"/>
              <a:ext cx="8631936" cy="4667432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2157984">
                      <a:extLst>
                        <a:ext uri="{9D8B030D-6E8A-4147-A177-3AD203B41FA5}">
                          <a16:colId xmlns:a16="http://schemas.microsoft.com/office/drawing/2014/main" val="73692911"/>
                        </a:ext>
                      </a:extLst>
                    </a:gridCol>
                    <a:gridCol w="2157984">
                      <a:extLst>
                        <a:ext uri="{9D8B030D-6E8A-4147-A177-3AD203B41FA5}">
                          <a16:colId xmlns:a16="http://schemas.microsoft.com/office/drawing/2014/main" val="1961012514"/>
                        </a:ext>
                      </a:extLst>
                    </a:gridCol>
                    <a:gridCol w="2157984">
                      <a:extLst>
                        <a:ext uri="{9D8B030D-6E8A-4147-A177-3AD203B41FA5}">
                          <a16:colId xmlns:a16="http://schemas.microsoft.com/office/drawing/2014/main" val="2551121054"/>
                        </a:ext>
                      </a:extLst>
                    </a:gridCol>
                    <a:gridCol w="2157984">
                      <a:extLst>
                        <a:ext uri="{9D8B030D-6E8A-4147-A177-3AD203B41FA5}">
                          <a16:colId xmlns:a16="http://schemas.microsoft.com/office/drawing/2014/main" val="876872305"/>
                        </a:ext>
                      </a:extLst>
                    </a:gridCol>
                  </a:tblGrid>
                  <a:tr h="583429">
                    <a:tc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ko-KR" dirty="0"/>
                            <a:t>ln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mtClean="0">
                                  <a:latin typeface="Cambria Math" panose="02040503050406030204" pitchFamily="18" charset="0"/>
                                </a:rPr>
                                <m:t>𝝀</m:t>
                              </m:r>
                            </m:oMath>
                          </a14:m>
                          <a:r>
                            <a:rPr lang="en-US" altLang="ko-Kore-KR" dirty="0"/>
                            <a:t> = </a:t>
                          </a:r>
                          <a:r>
                            <a:rPr lang="en-US" altLang="ko-KR" dirty="0"/>
                            <a:t>-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dirty="0" smtClean="0"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</m:oMath>
                          </a14:m>
                          <a:r>
                            <a:rPr lang="ko-Kore-KR" altLang="en-US" dirty="0"/>
                            <a:t> </a:t>
                          </a:r>
                          <a:r>
                            <a:rPr lang="en-US" altLang="ko-Kore-KR" dirty="0"/>
                            <a:t>(</a:t>
                          </a:r>
                          <a:r>
                            <a:rPr lang="ko-Kore-KR" altLang="en-US" dirty="0"/>
                            <a:t>정형화</a:t>
                          </a:r>
                          <a:r>
                            <a:rPr lang="en-US" altLang="ko-Kore-KR" dirty="0"/>
                            <a:t>X)</a:t>
                          </a:r>
                          <a:endParaRPr lang="ko-Kore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ko-Kore-KR" dirty="0"/>
                            <a:t> </a:t>
                          </a:r>
                          <a:r>
                            <a:rPr lang="en-US" altLang="ko-KR" dirty="0"/>
                            <a:t>ln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mtClean="0">
                                  <a:latin typeface="Cambria Math" panose="02040503050406030204" pitchFamily="18" charset="0"/>
                                </a:rPr>
                                <m:t>𝝀</m:t>
                              </m:r>
                            </m:oMath>
                          </a14:m>
                          <a:r>
                            <a:rPr lang="en-US" altLang="ko-Kore-KR" dirty="0"/>
                            <a:t> = -18 (</a:t>
                          </a:r>
                          <a:r>
                            <a:rPr lang="ko-Kore-KR" altLang="en-US" dirty="0"/>
                            <a:t>정형화</a:t>
                          </a:r>
                          <a:r>
                            <a:rPr lang="en-US" altLang="ko-Kore-KR" dirty="0"/>
                            <a:t>O</a:t>
                          </a:r>
                          <a:r>
                            <a:rPr lang="en-US" altLang="ko-KR" dirty="0"/>
                            <a:t>)</a:t>
                          </a:r>
                          <a:endParaRPr lang="ko-Kore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ko-Kore-KR" dirty="0"/>
                            <a:t>   </a:t>
                          </a:r>
                          <a:r>
                            <a:rPr lang="en-US" altLang="ko-KR" dirty="0"/>
                            <a:t>ln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𝝀</m:t>
                              </m:r>
                            </m:oMath>
                          </a14:m>
                          <a:r>
                            <a:rPr lang="en-US" altLang="ko-Kore-KR" dirty="0"/>
                            <a:t> =0</a:t>
                          </a:r>
                          <a:r>
                            <a:rPr lang="en-US" altLang="ko-Kore-KR" baseline="0" dirty="0"/>
                            <a:t> </a:t>
                          </a:r>
                          <a:r>
                            <a:rPr lang="en-US" altLang="ko-KR" baseline="0" dirty="0"/>
                            <a:t>(</a:t>
                          </a:r>
                          <a:r>
                            <a:rPr lang="ko-KR" altLang="en-US" baseline="0" dirty="0"/>
                            <a:t>정형화</a:t>
                          </a:r>
                          <a:r>
                            <a:rPr lang="en-US" altLang="ko-KR" baseline="0" dirty="0"/>
                            <a:t>O)</a:t>
                          </a:r>
                          <a:endParaRPr lang="ko-Kore-KR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49805891"/>
                      </a:ext>
                    </a:extLst>
                  </a:tr>
                  <a:tr h="583429">
                    <a:tc>
                      <a:txBody>
                        <a:bodyPr/>
                        <a:lstStyle/>
                        <a:p>
                          <a:r>
                            <a:rPr lang="en-US" altLang="ko-Kore-KR" dirty="0"/>
                            <a:t> w0</a:t>
                          </a:r>
                          <a:endParaRPr lang="ko-Kore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ko-Kore-KR" dirty="0"/>
                            <a:t>    0.35</a:t>
                          </a:r>
                          <a:endParaRPr lang="ko-Kore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ko-Kore-KR" dirty="0"/>
                            <a:t>  0.35</a:t>
                          </a:r>
                          <a:endParaRPr lang="ko-Kore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ko-Kore-KR" dirty="0"/>
                            <a:t> 0.13</a:t>
                          </a:r>
                          <a:endParaRPr lang="ko-Kore-KR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7511057"/>
                      </a:ext>
                    </a:extLst>
                  </a:tr>
                  <a:tr h="583429">
                    <a:tc>
                      <a:txBody>
                        <a:bodyPr/>
                        <a:lstStyle/>
                        <a:p>
                          <a:r>
                            <a:rPr lang="en-US" altLang="ko-Kore-KR" dirty="0"/>
                            <a:t> w1</a:t>
                          </a:r>
                          <a:endParaRPr lang="ko-Kore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ko-Kore-KR" dirty="0"/>
                            <a:t>    232.37</a:t>
                          </a:r>
                          <a:endParaRPr lang="ko-Kore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ko-Kore-KR" dirty="0"/>
                            <a:t> 4.74</a:t>
                          </a:r>
                          <a:endParaRPr lang="ko-Kore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ko-Kore-KR" dirty="0"/>
                            <a:t> -0.05</a:t>
                          </a:r>
                          <a:endParaRPr lang="ko-Kore-KR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24649091"/>
                      </a:ext>
                    </a:extLst>
                  </a:tr>
                  <a:tr h="583429">
                    <a:tc>
                      <a:txBody>
                        <a:bodyPr/>
                        <a:lstStyle/>
                        <a:p>
                          <a:r>
                            <a:rPr lang="en-US" altLang="ko-Kore-KR" dirty="0"/>
                            <a:t> w2</a:t>
                          </a:r>
                          <a:endParaRPr lang="ko-Kore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ko-Kore-KR" dirty="0"/>
                            <a:t>   -5321.83</a:t>
                          </a:r>
                          <a:endParaRPr lang="ko-Kore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ko-Kore-KR" dirty="0"/>
                            <a:t> -0.77</a:t>
                          </a:r>
                          <a:endParaRPr lang="ko-Kore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ko-Kore-KR" dirty="0"/>
                            <a:t> -0.06</a:t>
                          </a:r>
                          <a:endParaRPr lang="ko-Kore-KR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27103501"/>
                      </a:ext>
                    </a:extLst>
                  </a:tr>
                  <a:tr h="583429">
                    <a:tc>
                      <a:txBody>
                        <a:bodyPr/>
                        <a:lstStyle/>
                        <a:p>
                          <a:r>
                            <a:rPr lang="en-US" altLang="ko-Kore-KR" dirty="0"/>
                            <a:t> w3</a:t>
                          </a:r>
                          <a:endParaRPr lang="ko-Kore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ko-Kore-KR" dirty="0"/>
                            <a:t>  -231639.30</a:t>
                          </a:r>
                          <a:endParaRPr lang="ko-Kore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ko-Kore-KR" dirty="0"/>
                            <a:t> -31.97</a:t>
                          </a:r>
                          <a:endParaRPr lang="ko-Kore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dirty="0"/>
                            <a:t> -0.05</a:t>
                          </a:r>
                          <a:endParaRPr lang="ko-Kore-KR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78128648"/>
                      </a:ext>
                    </a:extLst>
                  </a:tr>
                  <a:tr h="583429">
                    <a:tc>
                      <a:txBody>
                        <a:bodyPr/>
                        <a:lstStyle/>
                        <a:p>
                          <a:r>
                            <a:rPr lang="en-US" altLang="ko-Kore-KR" dirty="0"/>
                            <a:t> w4</a:t>
                          </a:r>
                          <a:endParaRPr lang="ko-Kore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ko-Kore-KR" dirty="0"/>
                            <a:t>  1061800.52</a:t>
                          </a:r>
                          <a:endParaRPr lang="ko-Kore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ko-Kore-KR" dirty="0"/>
                            <a:t> -3.89</a:t>
                          </a:r>
                          <a:endParaRPr lang="ko-Kore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dirty="0"/>
                            <a:t>  -0.03</a:t>
                          </a:r>
                          <a:endParaRPr lang="ko-Kore-KR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58357273"/>
                      </a:ext>
                    </a:extLst>
                  </a:tr>
                  <a:tr h="583429">
                    <a:tc>
                      <a:txBody>
                        <a:bodyPr/>
                        <a:lstStyle/>
                        <a:p>
                          <a:r>
                            <a:rPr lang="en-US" altLang="ko-Kore-KR" dirty="0"/>
                            <a:t> w5</a:t>
                          </a:r>
                          <a:endParaRPr lang="ko-Kore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ko-Kore-KR" dirty="0"/>
                            <a:t> -557682.99</a:t>
                          </a:r>
                          <a:endParaRPr lang="ko-Kore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ko-Kore-KR" dirty="0"/>
                            <a:t> 55.28</a:t>
                          </a:r>
                          <a:endParaRPr lang="ko-Kore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dirty="0"/>
                            <a:t> -0.02</a:t>
                          </a:r>
                          <a:endParaRPr lang="ko-Kore-KR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42727997"/>
                      </a:ext>
                    </a:extLst>
                  </a:tr>
                  <a:tr h="583429">
                    <a:tc>
                      <a:txBody>
                        <a:bodyPr/>
                        <a:lstStyle/>
                        <a:p>
                          <a:r>
                            <a:rPr lang="en-US" altLang="ko-Kore-KR" dirty="0"/>
                            <a:t> w6</a:t>
                          </a:r>
                          <a:endParaRPr lang="ko-Kore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ko-Kore-KR" dirty="0"/>
                            <a:t> 125201.43</a:t>
                          </a:r>
                          <a:endParaRPr lang="ko-Kore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ko-Kore-KR" dirty="0"/>
                            <a:t> 41.32</a:t>
                          </a:r>
                          <a:endParaRPr lang="ko-Kore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dirty="0"/>
                            <a:t>  -0.01</a:t>
                          </a:r>
                          <a:endParaRPr lang="ko-Kore-KR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0593074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표 8">
                <a:extLst>
                  <a:ext uri="{FF2B5EF4-FFF2-40B4-BE49-F238E27FC236}">
                    <a16:creationId xmlns:a16="http://schemas.microsoft.com/office/drawing/2014/main" id="{B9BF034D-1FE3-D744-8EF1-1213299C3C2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97966741"/>
                  </p:ext>
                </p:extLst>
              </p:nvPr>
            </p:nvGraphicFramePr>
            <p:xfrm>
              <a:off x="2377440" y="3801419"/>
              <a:ext cx="8631936" cy="4667432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2157984">
                      <a:extLst>
                        <a:ext uri="{9D8B030D-6E8A-4147-A177-3AD203B41FA5}">
                          <a16:colId xmlns:a16="http://schemas.microsoft.com/office/drawing/2014/main" val="73692911"/>
                        </a:ext>
                      </a:extLst>
                    </a:gridCol>
                    <a:gridCol w="2157984">
                      <a:extLst>
                        <a:ext uri="{9D8B030D-6E8A-4147-A177-3AD203B41FA5}">
                          <a16:colId xmlns:a16="http://schemas.microsoft.com/office/drawing/2014/main" val="1961012514"/>
                        </a:ext>
                      </a:extLst>
                    </a:gridCol>
                    <a:gridCol w="2157984">
                      <a:extLst>
                        <a:ext uri="{9D8B030D-6E8A-4147-A177-3AD203B41FA5}">
                          <a16:colId xmlns:a16="http://schemas.microsoft.com/office/drawing/2014/main" val="2551121054"/>
                        </a:ext>
                      </a:extLst>
                    </a:gridCol>
                    <a:gridCol w="2157984">
                      <a:extLst>
                        <a:ext uri="{9D8B030D-6E8A-4147-A177-3AD203B41FA5}">
                          <a16:colId xmlns:a16="http://schemas.microsoft.com/office/drawing/2014/main" val="876872305"/>
                        </a:ext>
                      </a:extLst>
                    </a:gridCol>
                  </a:tblGrid>
                  <a:tr h="583429">
                    <a:tc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>
                        <a:blipFill>
                          <a:blip r:embed="rId5"/>
                          <a:stretch>
                            <a:fillRect l="-100588" t="-6522" r="-201765" b="-7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>
                        <a:blipFill>
                          <a:blip r:embed="rId5"/>
                          <a:stretch>
                            <a:fillRect l="-200588" t="-6522" r="-101765" b="-7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>
                        <a:blipFill>
                          <a:blip r:embed="rId5"/>
                          <a:stretch>
                            <a:fillRect l="-300588" t="-6522" r="-1765" b="-70434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49805891"/>
                      </a:ext>
                    </a:extLst>
                  </a:tr>
                  <a:tr h="583429">
                    <a:tc>
                      <a:txBody>
                        <a:bodyPr/>
                        <a:lstStyle/>
                        <a:p>
                          <a:r>
                            <a:rPr lang="en-US" altLang="ko-Kore-KR" dirty="0"/>
                            <a:t> w0</a:t>
                          </a:r>
                          <a:endParaRPr lang="ko-Kore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ko-Kore-KR" dirty="0"/>
                            <a:t>    0.35</a:t>
                          </a:r>
                          <a:endParaRPr lang="ko-Kore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ko-Kore-KR" dirty="0"/>
                            <a:t>  0.35</a:t>
                          </a:r>
                          <a:endParaRPr lang="ko-Kore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ko-Kore-KR" dirty="0"/>
                            <a:t> 0.13</a:t>
                          </a:r>
                          <a:endParaRPr lang="ko-Kore-KR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7511057"/>
                      </a:ext>
                    </a:extLst>
                  </a:tr>
                  <a:tr h="583429">
                    <a:tc>
                      <a:txBody>
                        <a:bodyPr/>
                        <a:lstStyle/>
                        <a:p>
                          <a:r>
                            <a:rPr lang="en-US" altLang="ko-Kore-KR" dirty="0"/>
                            <a:t> w1</a:t>
                          </a:r>
                          <a:endParaRPr lang="ko-Kore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ko-Kore-KR" dirty="0"/>
                            <a:t>    232.37</a:t>
                          </a:r>
                          <a:endParaRPr lang="ko-Kore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ko-Kore-KR" dirty="0"/>
                            <a:t> 4.74</a:t>
                          </a:r>
                          <a:endParaRPr lang="ko-Kore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ko-Kore-KR" dirty="0"/>
                            <a:t> -0.05</a:t>
                          </a:r>
                          <a:endParaRPr lang="ko-Kore-KR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24649091"/>
                      </a:ext>
                    </a:extLst>
                  </a:tr>
                  <a:tr h="583429">
                    <a:tc>
                      <a:txBody>
                        <a:bodyPr/>
                        <a:lstStyle/>
                        <a:p>
                          <a:r>
                            <a:rPr lang="en-US" altLang="ko-Kore-KR" dirty="0"/>
                            <a:t> w2</a:t>
                          </a:r>
                          <a:endParaRPr lang="ko-Kore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ko-Kore-KR" dirty="0"/>
                            <a:t>   -5321.83</a:t>
                          </a:r>
                          <a:endParaRPr lang="ko-Kore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ko-Kore-KR" dirty="0"/>
                            <a:t> -0.77</a:t>
                          </a:r>
                          <a:endParaRPr lang="ko-Kore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ko-Kore-KR" dirty="0"/>
                            <a:t> -0.06</a:t>
                          </a:r>
                          <a:endParaRPr lang="ko-Kore-KR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27103501"/>
                      </a:ext>
                    </a:extLst>
                  </a:tr>
                  <a:tr h="583429">
                    <a:tc>
                      <a:txBody>
                        <a:bodyPr/>
                        <a:lstStyle/>
                        <a:p>
                          <a:r>
                            <a:rPr lang="en-US" altLang="ko-Kore-KR" dirty="0"/>
                            <a:t> w3</a:t>
                          </a:r>
                          <a:endParaRPr lang="ko-Kore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ko-Kore-KR" dirty="0"/>
                            <a:t>  -231639.30</a:t>
                          </a:r>
                          <a:endParaRPr lang="ko-Kore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ko-Kore-KR" dirty="0"/>
                            <a:t> -31.97</a:t>
                          </a:r>
                          <a:endParaRPr lang="ko-Kore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dirty="0"/>
                            <a:t> -0.05</a:t>
                          </a:r>
                          <a:endParaRPr lang="ko-Kore-KR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78128648"/>
                      </a:ext>
                    </a:extLst>
                  </a:tr>
                  <a:tr h="583429">
                    <a:tc>
                      <a:txBody>
                        <a:bodyPr/>
                        <a:lstStyle/>
                        <a:p>
                          <a:r>
                            <a:rPr lang="en-US" altLang="ko-Kore-KR" dirty="0"/>
                            <a:t> w4</a:t>
                          </a:r>
                          <a:endParaRPr lang="ko-Kore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ko-Kore-KR" dirty="0"/>
                            <a:t>  1061800.52</a:t>
                          </a:r>
                          <a:endParaRPr lang="ko-Kore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ko-Kore-KR" dirty="0"/>
                            <a:t> -3.89</a:t>
                          </a:r>
                          <a:endParaRPr lang="ko-Kore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dirty="0"/>
                            <a:t>  -0.03</a:t>
                          </a:r>
                          <a:endParaRPr lang="ko-Kore-KR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58357273"/>
                      </a:ext>
                    </a:extLst>
                  </a:tr>
                  <a:tr h="583429">
                    <a:tc>
                      <a:txBody>
                        <a:bodyPr/>
                        <a:lstStyle/>
                        <a:p>
                          <a:r>
                            <a:rPr lang="en-US" altLang="ko-Kore-KR" dirty="0"/>
                            <a:t> w5</a:t>
                          </a:r>
                          <a:endParaRPr lang="ko-Kore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ko-Kore-KR" dirty="0"/>
                            <a:t> -557682.99</a:t>
                          </a:r>
                          <a:endParaRPr lang="ko-Kore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ko-Kore-KR" dirty="0"/>
                            <a:t> 55.28</a:t>
                          </a:r>
                          <a:endParaRPr lang="ko-Kore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dirty="0"/>
                            <a:t> -0.02</a:t>
                          </a:r>
                          <a:endParaRPr lang="ko-Kore-KR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42727997"/>
                      </a:ext>
                    </a:extLst>
                  </a:tr>
                  <a:tr h="583429">
                    <a:tc>
                      <a:txBody>
                        <a:bodyPr/>
                        <a:lstStyle/>
                        <a:p>
                          <a:r>
                            <a:rPr lang="en-US" altLang="ko-Kore-KR" dirty="0"/>
                            <a:t> w6</a:t>
                          </a:r>
                          <a:endParaRPr lang="ko-Kore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ko-Kore-KR" dirty="0"/>
                            <a:t> 125201.43</a:t>
                          </a:r>
                          <a:endParaRPr lang="ko-Kore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ko-Kore-KR" dirty="0"/>
                            <a:t> 41.32</a:t>
                          </a:r>
                          <a:endParaRPr lang="ko-Kore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dirty="0"/>
                            <a:t>  -0.01</a:t>
                          </a:r>
                          <a:endParaRPr lang="ko-Kore-KR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0593074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A03D4829-3BDD-4642-B822-0C6FCFE176FF}"/>
              </a:ext>
            </a:extLst>
          </p:cNvPr>
          <p:cNvSpPr txBox="1"/>
          <p:nvPr/>
        </p:nvSpPr>
        <p:spPr>
          <a:xfrm>
            <a:off x="8481839" y="8658577"/>
            <a:ext cx="27066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" altLang="ko-Kore-KR" sz="10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Pattern Recognition and Machine Learning(</a:t>
            </a:r>
            <a:r>
              <a:rPr kumimoji="1" lang="en-US" altLang="ko-Kore-KR" sz="10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Springer,2006)</a:t>
            </a:r>
            <a:endParaRPr kumimoji="1" lang="ko-Kore-KR" altLang="en-US" sz="1000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915DD13-4AC6-4B41-8E46-5595488A8296}"/>
                  </a:ext>
                </a:extLst>
              </p:cNvPr>
              <p:cNvSpPr txBox="1"/>
              <p:nvPr/>
            </p:nvSpPr>
            <p:spPr>
              <a:xfrm>
                <a:off x="11320663" y="3846906"/>
                <a:ext cx="5596128" cy="26776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400" dirty="0"/>
                  <a:t>ln</a:t>
                </a:r>
                <a14:m>
                  <m:oMath xmlns:m="http://schemas.openxmlformats.org/officeDocument/2006/math">
                    <m:r>
                      <a:rPr lang="en-US" altLang="ko-KR" sz="2400">
                        <a:latin typeface="Cambria Math" panose="02040503050406030204" pitchFamily="18" charset="0"/>
                      </a:rPr>
                      <m:t>𝝀</m:t>
                    </m:r>
                  </m:oMath>
                </a14:m>
                <a:r>
                  <a:rPr lang="en-US" altLang="ko-Kore-KR" sz="2400" dirty="0"/>
                  <a:t> = </a:t>
                </a:r>
                <a:r>
                  <a:rPr lang="en-US" altLang="ko-KR" sz="2400" dirty="0"/>
                  <a:t>-</a:t>
                </a:r>
                <a14:m>
                  <m:oMath xmlns:m="http://schemas.openxmlformats.org/officeDocument/2006/math">
                    <m:r>
                      <a:rPr lang="en-US" altLang="ko-KR" sz="2400" dirty="0">
                        <a:latin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kumimoji="1" lang="en-US" altLang="ko-Kore-KR" sz="2400" dirty="0">
                    <a:latin typeface="여기어때 잘난체 OTF" panose="020B0600000101010101" pitchFamily="34" charset="-127"/>
                    <a:ea typeface="여기어때 잘난체 OTF" panose="020B0600000101010101" pitchFamily="34" charset="-127"/>
                  </a:rPr>
                  <a:t> </a:t>
                </a:r>
                <a:r>
                  <a:rPr kumimoji="1" lang="ko-Kore-KR" altLang="en-US" sz="2400" dirty="0">
                    <a:latin typeface="여기어때 잘난체 OTF" panose="020B0600000101010101" pitchFamily="34" charset="-127"/>
                    <a:ea typeface="여기어때 잘난체 OTF" panose="020B0600000101010101" pitchFamily="34" charset="-127"/>
                  </a:rPr>
                  <a:t>의 경우</a:t>
                </a:r>
                <a:endParaRPr kumimoji="1" lang="en-US" altLang="ko-Kore-KR" sz="2400"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endParaRPr>
              </a:p>
              <a:p>
                <a:pPr algn="ctr"/>
                <a:r>
                  <a:rPr kumimoji="1" lang="ko-Kore-KR" altLang="en-US" sz="2400" dirty="0">
                    <a:latin typeface="여기어때 잘난체 OTF" panose="020B0600000101010101" pitchFamily="34" charset="-127"/>
                    <a:ea typeface="여기어때 잘난체 OTF" panose="020B0600000101010101" pitchFamily="34" charset="-127"/>
                  </a:rPr>
                  <a:t>왜 이런 현상이 발생했을까요</a:t>
                </a:r>
                <a:r>
                  <a:rPr kumimoji="1" lang="en-US" altLang="ko-Kore-KR" sz="2400" dirty="0">
                    <a:latin typeface="여기어때 잘난체 OTF" panose="020B0600000101010101" pitchFamily="34" charset="-127"/>
                    <a:ea typeface="여기어때 잘난체 OTF" panose="020B0600000101010101" pitchFamily="34" charset="-127"/>
                  </a:rPr>
                  <a:t>? </a:t>
                </a:r>
                <a:r>
                  <a:rPr kumimoji="1" lang="ko-Kore-KR" altLang="en-US" sz="2400" dirty="0">
                    <a:latin typeface="여기어때 잘난체 OTF" panose="020B0600000101010101" pitchFamily="34" charset="-127"/>
                    <a:ea typeface="여기어때 잘난체 OTF" panose="020B0600000101010101" pitchFamily="34" charset="-127"/>
                  </a:rPr>
                  <a:t>주어진 데이터를 정확히 맞추기 위해 파라미터 값들을 조정하다보니 이렇게 된 것입니다</a:t>
                </a:r>
                <a:r>
                  <a:rPr kumimoji="1" lang="en-US" altLang="ko-Kore-KR" sz="2400" dirty="0">
                    <a:latin typeface="여기어때 잘난체 OTF" panose="020B0600000101010101" pitchFamily="34" charset="-127"/>
                    <a:ea typeface="여기어때 잘난체 OTF" panose="020B0600000101010101" pitchFamily="34" charset="-127"/>
                  </a:rPr>
                  <a:t>. </a:t>
                </a:r>
                <a:r>
                  <a:rPr kumimoji="1" lang="ko-Kore-KR" altLang="en-US" sz="2400" dirty="0">
                    <a:latin typeface="여기어때 잘난체 OTF" panose="020B0600000101010101" pitchFamily="34" charset="-127"/>
                    <a:ea typeface="여기어때 잘난체 OTF" panose="020B0600000101010101" pitchFamily="34" charset="-127"/>
                  </a:rPr>
                  <a:t>오버피팅됐을 때의 변수들을 뽑아보면 가중치의 값들이 들쭉날쭉하는 경우가 많습니다</a:t>
                </a:r>
                <a:r>
                  <a:rPr kumimoji="1" lang="en-US" altLang="ko-Kore-KR" sz="2400" dirty="0">
                    <a:latin typeface="여기어때 잘난체 OTF" panose="020B0600000101010101" pitchFamily="34" charset="-127"/>
                    <a:ea typeface="여기어때 잘난체 OTF" panose="020B0600000101010101" pitchFamily="34" charset="-127"/>
                  </a:rPr>
                  <a:t>. </a:t>
                </a:r>
                <a:endParaRPr kumimoji="1" lang="ko-Kore-KR" altLang="en-US" sz="2400"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915DD13-4AC6-4B41-8E46-5595488A82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20663" y="3846906"/>
                <a:ext cx="5596128" cy="2677656"/>
              </a:xfrm>
              <a:prstGeom prst="rect">
                <a:avLst/>
              </a:prstGeom>
              <a:blipFill>
                <a:blip r:embed="rId6"/>
                <a:stretch>
                  <a:fillRect l="-680" t="-2358" r="-907" b="-4245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2B371EAA-4D4C-904A-84F9-662BBCF881F0}"/>
              </a:ext>
            </a:extLst>
          </p:cNvPr>
          <p:cNvSpPr txBox="1"/>
          <p:nvPr/>
        </p:nvSpPr>
        <p:spPr>
          <a:xfrm>
            <a:off x="12670971" y="6083559"/>
            <a:ext cx="12876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ore-KR" altLang="en-US" sz="48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6BF44B2-5902-1B46-BFF7-A1CD11B5FF71}"/>
                  </a:ext>
                </a:extLst>
              </p:cNvPr>
              <p:cNvSpPr txBox="1"/>
              <p:nvPr/>
            </p:nvSpPr>
            <p:spPr>
              <a:xfrm>
                <a:off x="12724873" y="7245890"/>
                <a:ext cx="3239589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ko-KR" sz="4800">
                        <a:latin typeface="Cambria Math" panose="02040503050406030204" pitchFamily="18" charset="0"/>
                      </a:rPr>
                      <m:t>𝝀</m:t>
                    </m:r>
                  </m:oMath>
                </a14:m>
                <a:r>
                  <a:rPr kumimoji="1" lang="en-US" altLang="ko-Kore-KR" sz="4800" dirty="0">
                    <a:latin typeface="여기어때 잘난체 OTF" panose="020B0600000101010101" pitchFamily="34" charset="-127"/>
                    <a:ea typeface="여기어때 잘난체 OTF" panose="020B0600000101010101" pitchFamily="34" charset="-127"/>
                  </a:rPr>
                  <a:t> </a:t>
                </a:r>
                <a:r>
                  <a:rPr kumimoji="1" lang="ko-Kore-KR" altLang="en-US" sz="4800" dirty="0">
                    <a:latin typeface="여기어때 잘난체 OTF" panose="020B0600000101010101" pitchFamily="34" charset="-127"/>
                    <a:ea typeface="여기어때 잘난체 OTF" panose="020B0600000101010101" pitchFamily="34" charset="-127"/>
                  </a:rPr>
                  <a:t>가 무엇일까요</a:t>
                </a:r>
                <a:r>
                  <a:rPr kumimoji="1" lang="en-US" altLang="ko-Kore-KR" sz="4800" dirty="0">
                    <a:latin typeface="여기어때 잘난체 OTF" panose="020B0600000101010101" pitchFamily="34" charset="-127"/>
                    <a:ea typeface="여기어때 잘난체 OTF" panose="020B0600000101010101" pitchFamily="34" charset="-127"/>
                  </a:rPr>
                  <a:t>? </a:t>
                </a:r>
                <a:endParaRPr kumimoji="1" lang="ko-Kore-KR" altLang="en-US" sz="4800"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6BF44B2-5902-1B46-BFF7-A1CD11B5FF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24873" y="7245890"/>
                <a:ext cx="3239589" cy="1569660"/>
              </a:xfrm>
              <a:prstGeom prst="rect">
                <a:avLst/>
              </a:prstGeom>
              <a:blipFill>
                <a:blip r:embed="rId7"/>
                <a:stretch>
                  <a:fillRect t="-11200" r="-778" b="-1920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794334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C6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08039" y="548013"/>
            <a:ext cx="17071921" cy="9493308"/>
            <a:chOff x="591357" y="436125"/>
            <a:chExt cx="17071921" cy="949330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1357" y="436125"/>
              <a:ext cx="17071921" cy="949330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824855" y="9574620"/>
            <a:ext cx="6524353" cy="164367"/>
            <a:chOff x="5824855" y="9574620"/>
            <a:chExt cx="6524353" cy="16436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24855" y="9574620"/>
              <a:ext cx="6524353" cy="16436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-6454247" y="439080"/>
            <a:ext cx="7996885" cy="9493308"/>
            <a:chOff x="-6454247" y="439080"/>
            <a:chExt cx="7996885" cy="949330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6454247" y="439080"/>
              <a:ext cx="7996885" cy="9493308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A4D9D082-CAE2-2246-BDC0-1A183414B5C1}"/>
              </a:ext>
            </a:extLst>
          </p:cNvPr>
          <p:cNvSpPr txBox="1"/>
          <p:nvPr/>
        </p:nvSpPr>
        <p:spPr>
          <a:xfrm>
            <a:off x="1344295" y="1280266"/>
            <a:ext cx="89611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40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2</a:t>
            </a:r>
            <a:r>
              <a:rPr kumimoji="1" lang="en-US" altLang="ko-KR" sz="40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-1: Regularization(</a:t>
            </a:r>
            <a:r>
              <a:rPr kumimoji="1" lang="ko-KR" altLang="en-US" sz="40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정형화</a:t>
            </a:r>
            <a:r>
              <a:rPr kumimoji="1" lang="en-US" altLang="ko-KR" sz="40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) </a:t>
            </a:r>
            <a:endParaRPr kumimoji="1" lang="ko-Kore-KR" altLang="en-US" sz="4000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B42C70-FB93-6A4C-B35D-0A8BF98D96C9}"/>
              </a:ext>
            </a:extLst>
          </p:cNvPr>
          <p:cNvSpPr txBox="1"/>
          <p:nvPr/>
        </p:nvSpPr>
        <p:spPr>
          <a:xfrm>
            <a:off x="1726932" y="3013420"/>
            <a:ext cx="30417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ore-KR" altLang="en-US" sz="48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정형화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D9360B8-2B58-D447-8B70-03EDE3C4C7A8}"/>
                  </a:ext>
                </a:extLst>
              </p:cNvPr>
              <p:cNvSpPr txBox="1"/>
              <p:nvPr/>
            </p:nvSpPr>
            <p:spPr>
              <a:xfrm>
                <a:off x="3623653" y="2431355"/>
                <a:ext cx="9962541" cy="6908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sz="3600" dirty="0">
                    <a:latin typeface="여기어때 잘난체 OTF" panose="020B0600000101010101" pitchFamily="34" charset="-127"/>
                    <a:ea typeface="여기어때 잘난체 OTF" panose="020B0600000101010101" pitchFamily="34" charset="-127"/>
                  </a:rPr>
                  <a:t>L1 </a:t>
                </a:r>
                <a:r>
                  <a:rPr kumimoji="1" lang="ko-Kore-KR" altLang="en-US" sz="3600" dirty="0">
                    <a:latin typeface="여기어때 잘난체 OTF" panose="020B0600000101010101" pitchFamily="34" charset="-127"/>
                    <a:ea typeface="여기어때 잘난체 OTF" panose="020B0600000101010101" pitchFamily="34" charset="-127"/>
                  </a:rPr>
                  <a:t>정형화</a:t>
                </a:r>
                <a:r>
                  <a:rPr kumimoji="1" lang="en-US" altLang="ko-Kore-KR" sz="3600" dirty="0">
                    <a:latin typeface="여기어때 잘난체 OTF" panose="020B0600000101010101" pitchFamily="34" charset="-127"/>
                    <a:ea typeface="여기어때 잘난체 OTF" panose="020B0600000101010101" pitchFamily="34" charset="-127"/>
                  </a:rPr>
                  <a:t>: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ko-Kore-KR" sz="3600" i="1" smtClean="0">
                            <a:latin typeface="Cambria Math" panose="02040503050406030204" pitchFamily="18" charset="0"/>
                            <a:ea typeface="여기어때 잘난체 OTF" panose="020B0600000101010101" pitchFamily="34" charset="-127"/>
                          </a:rPr>
                        </m:ctrlPr>
                      </m:sSupPr>
                      <m:e>
                        <m:r>
                          <a:rPr kumimoji="1" lang="en-US" altLang="ko-Kore-KR" sz="3600" b="0" i="1" smtClean="0">
                            <a:latin typeface="Cambria Math" panose="02040503050406030204" pitchFamily="18" charset="0"/>
                            <a:ea typeface="여기어때 잘난체 OTF" panose="020B0600000101010101" pitchFamily="34" charset="-127"/>
                          </a:rPr>
                          <m:t> </m:t>
                        </m:r>
                        <m:r>
                          <a:rPr kumimoji="1" lang="en-US" altLang="ko-Kore-KR" sz="3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p>
                        <m:r>
                          <a:rPr kumimoji="1" lang="en-US" altLang="ko-Kore-KR" sz="3600" b="0" i="1" smtClean="0">
                            <a:latin typeface="Cambria Math" panose="02040503050406030204" pitchFamily="18" charset="0"/>
                            <a:ea typeface="여기어때 잘난체 OTF" panose="020B0600000101010101" pitchFamily="34" charset="-127"/>
                          </a:rPr>
                          <m:t>∗</m:t>
                        </m:r>
                      </m:sup>
                    </m:sSup>
                    <m:r>
                      <a:rPr kumimoji="1" lang="en-US" altLang="ko-KR" sz="3600" b="0" i="1" smtClean="0">
                        <a:latin typeface="Cambria Math" panose="02040503050406030204" pitchFamily="18" charset="0"/>
                        <a:ea typeface="여기어때 잘난체 OTF" panose="020B0600000101010101" pitchFamily="34" charset="-127"/>
                      </a:rPr>
                      <m:t>=</m:t>
                    </m:r>
                    <m:r>
                      <a:rPr kumimoji="1" lang="en-US" altLang="ko-KR" sz="3600" b="0" i="1" smtClean="0">
                        <a:latin typeface="Cambria Math" panose="02040503050406030204" pitchFamily="18" charset="0"/>
                        <a:ea typeface="여기어때 잘난체 OTF" panose="020B0600000101010101" pitchFamily="34" charset="-127"/>
                      </a:rPr>
                      <m:t>𝑆𝑆𝐸</m:t>
                    </m:r>
                    <m:r>
                      <a:rPr kumimoji="1" lang="en-US" altLang="ko-KR" sz="3600" b="0" i="1" smtClean="0">
                        <a:latin typeface="Cambria Math" panose="02040503050406030204" pitchFamily="18" charset="0"/>
                        <a:ea typeface="여기어때 잘난체 OTF" panose="020B0600000101010101" pitchFamily="34" charset="-127"/>
                      </a:rPr>
                      <m:t>+ </m:t>
                    </m:r>
                    <m:r>
                      <a:rPr kumimoji="1" lang="en-US" altLang="ko-KR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nary>
                      <m:naryPr>
                        <m:chr m:val="∑"/>
                        <m:ctrlPr>
                          <a:rPr kumimoji="1" lang="en-US" altLang="ko-KR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1" lang="en-US" altLang="ko-KR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kumimoji="1" lang="en-US" altLang="ko-KR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kumimoji="1" lang="en-US" altLang="ko-KR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p>
                      <m:e>
                        <m:r>
                          <a:rPr kumimoji="1" lang="en-US" altLang="ko-KR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kumimoji="1" lang="en-US" altLang="ko-KR" sz="3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sz="3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ko-KR" sz="3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kumimoji="1" lang="en-US" altLang="ko-KR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</m:e>
                    </m:nary>
                  </m:oMath>
                </a14:m>
                <a:endParaRPr kumimoji="1" lang="ko-Kore-KR" altLang="en-US" sz="3600"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D9360B8-2B58-D447-8B70-03EDE3C4C7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3653" y="2431355"/>
                <a:ext cx="9962541" cy="690830"/>
              </a:xfrm>
              <a:prstGeom prst="rect">
                <a:avLst/>
              </a:prstGeom>
              <a:blipFill>
                <a:blip r:embed="rId5"/>
                <a:stretch>
                  <a:fillRect t="-121818" b="-20000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E26C716-BD0B-7B4F-B3EE-A8879DF080E7}"/>
                  </a:ext>
                </a:extLst>
              </p:cNvPr>
              <p:cNvSpPr txBox="1"/>
              <p:nvPr/>
            </p:nvSpPr>
            <p:spPr>
              <a:xfrm>
                <a:off x="3623653" y="3428918"/>
                <a:ext cx="9962540" cy="6908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sz="3600" dirty="0">
                    <a:latin typeface="여기어때 잘난체 OTF" panose="020B0600000101010101" pitchFamily="34" charset="-127"/>
                    <a:ea typeface="여기어때 잘난체 OTF" panose="020B0600000101010101" pitchFamily="34" charset="-127"/>
                  </a:rPr>
                  <a:t>L</a:t>
                </a:r>
                <a:r>
                  <a:rPr kumimoji="1" lang="en-US" altLang="ko-KR" sz="3600" dirty="0">
                    <a:latin typeface="여기어때 잘난체 OTF" panose="020B0600000101010101" pitchFamily="34" charset="-127"/>
                    <a:ea typeface="여기어때 잘난체 OTF" panose="020B0600000101010101" pitchFamily="34" charset="-127"/>
                  </a:rPr>
                  <a:t>2</a:t>
                </a:r>
                <a:r>
                  <a:rPr kumimoji="1" lang="en-US" altLang="ko-Kore-KR" sz="3600" dirty="0">
                    <a:latin typeface="여기어때 잘난체 OTF" panose="020B0600000101010101" pitchFamily="34" charset="-127"/>
                    <a:ea typeface="여기어때 잘난체 OTF" panose="020B0600000101010101" pitchFamily="34" charset="-127"/>
                  </a:rPr>
                  <a:t> </a:t>
                </a:r>
                <a:r>
                  <a:rPr kumimoji="1" lang="ko-Kore-KR" altLang="en-US" sz="3600" dirty="0">
                    <a:latin typeface="여기어때 잘난체 OTF" panose="020B0600000101010101" pitchFamily="34" charset="-127"/>
                    <a:ea typeface="여기어때 잘난체 OTF" panose="020B0600000101010101" pitchFamily="34" charset="-127"/>
                  </a:rPr>
                  <a:t>정형화</a:t>
                </a:r>
                <a:r>
                  <a:rPr kumimoji="1" lang="en-US" altLang="ko-Kore-KR" sz="3600" dirty="0">
                    <a:latin typeface="여기어때 잘난체 OTF" panose="020B0600000101010101" pitchFamily="34" charset="-127"/>
                    <a:ea typeface="여기어때 잘난체 OTF" panose="020B0600000101010101" pitchFamily="34" charset="-127"/>
                  </a:rPr>
                  <a:t>:</a:t>
                </a:r>
                <a:r>
                  <a:rPr kumimoji="1" lang="en-US" altLang="ko-Kore-KR" sz="3600" dirty="0">
                    <a:ea typeface="여기어때 잘난체 OTF" panose="020B0600000101010101" pitchFamily="34" charset="-127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ko-Kore-KR" sz="3600" i="1">
                            <a:latin typeface="Cambria Math" panose="02040503050406030204" pitchFamily="18" charset="0"/>
                            <a:ea typeface="여기어때 잘난체 OTF" panose="020B0600000101010101" pitchFamily="34" charset="-127"/>
                          </a:rPr>
                        </m:ctrlPr>
                      </m:sSupPr>
                      <m:e>
                        <m:r>
                          <a:rPr kumimoji="1" lang="en-US" altLang="ko-Kore-KR" sz="3600" i="1">
                            <a:latin typeface="Cambria Math" panose="02040503050406030204" pitchFamily="18" charset="0"/>
                            <a:ea typeface="여기어때 잘난체 OTF" panose="020B0600000101010101" pitchFamily="34" charset="-127"/>
                          </a:rPr>
                          <m:t> </m:t>
                        </m:r>
                        <m:r>
                          <a:rPr kumimoji="1" lang="en-US" altLang="ko-Kore-KR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p>
                        <m:r>
                          <a:rPr kumimoji="1" lang="en-US" altLang="ko-Kore-KR" sz="3600" i="1">
                            <a:latin typeface="Cambria Math" panose="02040503050406030204" pitchFamily="18" charset="0"/>
                            <a:ea typeface="여기어때 잘난체 OTF" panose="020B0600000101010101" pitchFamily="34" charset="-127"/>
                          </a:rPr>
                          <m:t>∗</m:t>
                        </m:r>
                      </m:sup>
                    </m:sSup>
                    <m:r>
                      <a:rPr kumimoji="1" lang="en-US" altLang="ko-KR" sz="3600" i="1">
                        <a:latin typeface="Cambria Math" panose="02040503050406030204" pitchFamily="18" charset="0"/>
                        <a:ea typeface="여기어때 잘난체 OTF" panose="020B0600000101010101" pitchFamily="34" charset="-127"/>
                      </a:rPr>
                      <m:t>=</m:t>
                    </m:r>
                    <m:r>
                      <a:rPr kumimoji="1" lang="en-US" altLang="ko-KR" sz="3600" b="0" i="1" smtClean="0">
                        <a:latin typeface="Cambria Math" panose="02040503050406030204" pitchFamily="18" charset="0"/>
                        <a:ea typeface="여기어때 잘난체 OTF" panose="020B0600000101010101" pitchFamily="34" charset="-127"/>
                      </a:rPr>
                      <m:t>𝑆</m:t>
                    </m:r>
                    <m:r>
                      <a:rPr kumimoji="1" lang="en-US" altLang="ko-KR" sz="3600" i="1">
                        <a:latin typeface="Cambria Math" panose="02040503050406030204" pitchFamily="18" charset="0"/>
                        <a:ea typeface="여기어때 잘난체 OTF" panose="020B0600000101010101" pitchFamily="34" charset="-127"/>
                      </a:rPr>
                      <m:t>𝑆𝐸</m:t>
                    </m:r>
                    <m:r>
                      <a:rPr kumimoji="1" lang="en-US" altLang="ko-KR" sz="3600" i="1">
                        <a:latin typeface="Cambria Math" panose="02040503050406030204" pitchFamily="18" charset="0"/>
                        <a:ea typeface="여기어때 잘난체 OTF" panose="020B0600000101010101" pitchFamily="34" charset="-127"/>
                      </a:rPr>
                      <m:t>+ </m:t>
                    </m:r>
                    <m:r>
                      <a:rPr kumimoji="1" lang="en-US" altLang="ko-KR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nary>
                      <m:naryPr>
                        <m:chr m:val="∑"/>
                        <m:ctrlPr>
                          <a:rPr kumimoji="1" lang="en-US" altLang="ko-KR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1" lang="en-US" altLang="ko-KR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kumimoji="1" lang="en-US" altLang="ko-KR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kumimoji="1" lang="en-US" altLang="ko-KR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p>
                      <m:e>
                        <m:sSup>
                          <m:sSupPr>
                            <m:ctrlPr>
                              <a:rPr kumimoji="1" lang="en-US" altLang="ko-KR" sz="3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kumimoji="1" lang="en-US" altLang="ko-KR" sz="3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sz="3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kumimoji="1" lang="en-US" altLang="ko-KR" sz="3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sup>
                            <m:r>
                              <a:rPr kumimoji="1" lang="en-US" altLang="ko-KR" sz="3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kumimoji="1" lang="ko-Kore-KR" altLang="en-US" sz="3600"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E26C716-BD0B-7B4F-B3EE-A8879DF080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3653" y="3428918"/>
                <a:ext cx="9962540" cy="690830"/>
              </a:xfrm>
              <a:prstGeom prst="rect">
                <a:avLst/>
              </a:prstGeom>
              <a:blipFill>
                <a:blip r:embed="rId6"/>
                <a:stretch>
                  <a:fillRect t="-119643" b="-19464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95DCD8D0-02D0-6546-B8F9-15DFFF41B050}"/>
              </a:ext>
            </a:extLst>
          </p:cNvPr>
          <p:cNvSpPr txBox="1"/>
          <p:nvPr/>
        </p:nvSpPr>
        <p:spPr>
          <a:xfrm>
            <a:off x="3623653" y="4277654"/>
            <a:ext cx="96851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28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L1 penalty , L2 penalty </a:t>
            </a:r>
            <a:endParaRPr kumimoji="1" lang="ko-Kore-KR" altLang="en-US" sz="2800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3E2F6A1-553A-C943-B64D-0951FEE0F8B6}"/>
                  </a:ext>
                </a:extLst>
              </p:cNvPr>
              <p:cNvSpPr txBox="1"/>
              <p:nvPr/>
            </p:nvSpPr>
            <p:spPr>
              <a:xfrm>
                <a:off x="2388635" y="5076205"/>
                <a:ext cx="9494041" cy="18158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sz="2800" dirty="0">
                    <a:solidFill>
                      <a:srgbClr val="016AB6"/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</a:rPr>
                  <a:t>Idea: </a:t>
                </a:r>
                <a:r>
                  <a:rPr kumimoji="1" lang="ko-Kore-KR" altLang="en-US" sz="2800" dirty="0">
                    <a:solidFill>
                      <a:srgbClr val="016AB6"/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</a:rPr>
                  <a:t>학습은 </a:t>
                </a:r>
                <a:r>
                  <a:rPr kumimoji="1" lang="en-US" altLang="ko-Kore-KR" sz="2800" dirty="0">
                    <a:solidFill>
                      <a:srgbClr val="016AB6"/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</a:rPr>
                  <a:t>Loss</a:t>
                </a:r>
                <a:r>
                  <a:rPr kumimoji="1" lang="ko-Kore-KR" altLang="en-US" sz="2800" dirty="0">
                    <a:solidFill>
                      <a:srgbClr val="016AB6"/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</a:rPr>
                  <a:t>를 줄이는 게 목적입니다</a:t>
                </a:r>
                <a:r>
                  <a:rPr kumimoji="1" lang="en-US" altLang="ko-Kore-KR" sz="2800" dirty="0">
                    <a:solidFill>
                      <a:srgbClr val="016AB6"/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</a:rPr>
                  <a:t>. </a:t>
                </a:r>
                <a14:m>
                  <m:oMath xmlns:m="http://schemas.openxmlformats.org/officeDocument/2006/math">
                    <m:r>
                      <a:rPr kumimoji="1" lang="en-US" altLang="ko-KR" sz="2800" i="1">
                        <a:solidFill>
                          <a:srgbClr val="016AB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kumimoji="1" lang="ko-Kore-KR" altLang="en-US" sz="2800" dirty="0">
                    <a:solidFill>
                      <a:srgbClr val="016AB6"/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</a:rPr>
                  <a:t>가 커지면 그만큼 </a:t>
                </a:r>
                <a:r>
                  <a:rPr kumimoji="1" lang="en-US" altLang="ko-Kore-KR" sz="2800" dirty="0">
                    <a:solidFill>
                      <a:srgbClr val="016AB6"/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</a:rPr>
                  <a:t>w</a:t>
                </a:r>
                <a:r>
                  <a:rPr kumimoji="1" lang="ko-Kore-KR" altLang="en-US" sz="2800" dirty="0">
                    <a:solidFill>
                      <a:srgbClr val="016AB6"/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</a:rPr>
                  <a:t>의 값들이 작아지겠지요</a:t>
                </a:r>
                <a:r>
                  <a:rPr kumimoji="1" lang="en-US" altLang="ko-Kore-KR" sz="2800" dirty="0">
                    <a:solidFill>
                      <a:srgbClr val="016AB6"/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</a:rPr>
                  <a:t>. w</a:t>
                </a:r>
                <a:r>
                  <a:rPr kumimoji="1" lang="ko-Kore-KR" altLang="en-US" sz="2800" dirty="0">
                    <a:solidFill>
                      <a:srgbClr val="016AB6"/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</a:rPr>
                  <a:t>의 값들이 작아진다면 함수의 형태는 단순해지고 주어진 데이터에 오버피팅하는 정도도 줄어들게 됩니다</a:t>
                </a:r>
                <a:r>
                  <a:rPr kumimoji="1" lang="en-US" altLang="ko-Kore-KR" sz="2800" dirty="0">
                    <a:solidFill>
                      <a:srgbClr val="016AB6"/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</a:rPr>
                  <a:t>. </a:t>
                </a:r>
                <a:endParaRPr kumimoji="1" lang="ko-Kore-KR" altLang="en-US" sz="2800" dirty="0">
                  <a:solidFill>
                    <a:srgbClr val="016AB6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3E2F6A1-553A-C943-B64D-0951FEE0F8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8635" y="5076205"/>
                <a:ext cx="9494041" cy="1815882"/>
              </a:xfrm>
              <a:prstGeom prst="rect">
                <a:avLst/>
              </a:prstGeom>
              <a:blipFill>
                <a:blip r:embed="rId7"/>
                <a:stretch>
                  <a:fillRect l="-1203" t="-4861" r="-1203" b="-833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4" name="Picture 2">
            <a:extLst>
              <a:ext uri="{FF2B5EF4-FFF2-40B4-BE49-F238E27FC236}">
                <a16:creationId xmlns:a16="http://schemas.microsoft.com/office/drawing/2014/main" id="{B06A73A2-DF86-9941-8FE7-8A65CD50C5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63862" y="1113768"/>
            <a:ext cx="4600969" cy="3521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C19A7D8B-7212-A148-8F7E-34D5104902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82676" y="5078325"/>
            <a:ext cx="5177862" cy="4020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B53EC6EE-3478-EF43-A5AF-CF6952B13254}"/>
              </a:ext>
            </a:extLst>
          </p:cNvPr>
          <p:cNvSpPr/>
          <p:nvPr/>
        </p:nvSpPr>
        <p:spPr>
          <a:xfrm>
            <a:off x="11882676" y="9319412"/>
            <a:ext cx="652435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ore-KR" sz="1200" dirty="0">
                <a:hlinkClick r:id="rId10"/>
              </a:rPr>
              <a:t>https://rasbt.github.io/mlxtend/user_guide/general_concepts/regularization-linear/</a:t>
            </a:r>
            <a:endParaRPr lang="ko-Kore-KR" altLang="en-US" sz="1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4C8626-6A3C-FC4C-B2C0-DDD1084EE137}"/>
              </a:ext>
            </a:extLst>
          </p:cNvPr>
          <p:cNvSpPr txBox="1"/>
          <p:nvPr/>
        </p:nvSpPr>
        <p:spPr>
          <a:xfrm>
            <a:off x="1940648" y="7662210"/>
            <a:ext cx="17430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ore-KR" altLang="en-US" sz="24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그림 설명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20AB262-C9D4-BA4B-BCC6-26C2AE80D16B}"/>
              </a:ext>
            </a:extLst>
          </p:cNvPr>
          <p:cNvSpPr/>
          <p:nvPr/>
        </p:nvSpPr>
        <p:spPr>
          <a:xfrm>
            <a:off x="1964058" y="7246711"/>
            <a:ext cx="9144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br>
              <a:rPr lang="en" altLang="ko-Kore-KR" dirty="0"/>
            </a:br>
            <a:br>
              <a:rPr lang="en" altLang="ko-Kore-KR" dirty="0">
                <a:solidFill>
                  <a:srgbClr val="343838"/>
                </a:solidFill>
                <a:latin typeface="STIXGeneral-Regular" pitchFamily="2" charset="2"/>
              </a:rPr>
            </a:br>
            <a:endParaRPr lang="ko-Kore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C8EDF52D-E97B-3249-AE20-DCBF243FA33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587298" y="1762665"/>
            <a:ext cx="3041520" cy="67589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DD9EC9E-3428-5743-B92C-53CDB9C930E0}"/>
              </a:ext>
            </a:extLst>
          </p:cNvPr>
          <p:cNvSpPr txBox="1"/>
          <p:nvPr/>
        </p:nvSpPr>
        <p:spPr>
          <a:xfrm>
            <a:off x="10222266" y="951717"/>
            <a:ext cx="19878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6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MSE </a:t>
            </a:r>
            <a:r>
              <a:rPr kumimoji="1" lang="ko-Kore-KR" altLang="en-US" sz="16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등 다른 </a:t>
            </a:r>
            <a:r>
              <a:rPr kumimoji="1" lang="en-US" altLang="ko-Kore-KR" sz="16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Loss Function</a:t>
            </a:r>
            <a:r>
              <a:rPr kumimoji="1" lang="ko-Kore-KR" altLang="en-US" sz="16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을 사용하셔도 됩니다</a:t>
            </a:r>
            <a:r>
              <a:rPr kumimoji="1" lang="en-US" altLang="ko-Kore-KR" sz="16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. </a:t>
            </a:r>
            <a:endParaRPr kumimoji="1" lang="ko-Kore-KR" altLang="en-US" sz="1600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403873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C6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08039" y="548013"/>
            <a:ext cx="17071921" cy="9493308"/>
            <a:chOff x="591357" y="436125"/>
            <a:chExt cx="17071921" cy="949330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1357" y="436125"/>
              <a:ext cx="17071921" cy="949330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824855" y="9574620"/>
            <a:ext cx="6524353" cy="164367"/>
            <a:chOff x="5824855" y="9574620"/>
            <a:chExt cx="6524353" cy="16436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24855" y="9574620"/>
              <a:ext cx="6524353" cy="16436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-6454247" y="439080"/>
            <a:ext cx="7996885" cy="9493308"/>
            <a:chOff x="-6454247" y="439080"/>
            <a:chExt cx="7996885" cy="949330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6454247" y="439080"/>
              <a:ext cx="7996885" cy="9493308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B2140312-963C-644E-B1BD-342A12154762}"/>
              </a:ext>
            </a:extLst>
          </p:cNvPr>
          <p:cNvSpPr txBox="1"/>
          <p:nvPr/>
        </p:nvSpPr>
        <p:spPr>
          <a:xfrm>
            <a:off x="1344295" y="1280266"/>
            <a:ext cx="89611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40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2</a:t>
            </a:r>
            <a:r>
              <a:rPr kumimoji="1" lang="en-US" altLang="ko-KR" sz="40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-1: Regularization(</a:t>
            </a:r>
            <a:r>
              <a:rPr kumimoji="1" lang="ko-KR" altLang="en-US" sz="40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정형화</a:t>
            </a:r>
            <a:r>
              <a:rPr kumimoji="1" lang="en-US" altLang="ko-KR" sz="40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) </a:t>
            </a:r>
            <a:endParaRPr kumimoji="1" lang="ko-Kore-KR" altLang="en-US" sz="4000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A050637A-06F8-014F-937B-191DFA079D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9911" y="2342764"/>
            <a:ext cx="4600969" cy="3521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AD7FCE7A-086E-8846-B63E-77AD1A8AE8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5638" y="2118210"/>
            <a:ext cx="4824352" cy="3745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0E5857F-C554-7C4F-B881-12D675BCE297}"/>
              </a:ext>
            </a:extLst>
          </p:cNvPr>
          <p:cNvSpPr txBox="1"/>
          <p:nvPr/>
        </p:nvSpPr>
        <p:spPr>
          <a:xfrm>
            <a:off x="2080571" y="6588136"/>
            <a:ext cx="65243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24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L2</a:t>
            </a:r>
            <a:r>
              <a:rPr kumimoji="1" lang="ko-Kore-KR" altLang="en-US" sz="24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정형화는 수식적인 해를 구할 수 있다는 장점을 가지고 있습니다</a:t>
            </a:r>
            <a:r>
              <a:rPr kumimoji="1" lang="en-US" altLang="ko-Kore-KR" sz="24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. (</a:t>
            </a:r>
            <a:r>
              <a:rPr kumimoji="1" lang="ko-Kore-KR" altLang="en-US" sz="24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미분이 쉬우니까 그런 것 같습니다</a:t>
            </a:r>
            <a:r>
              <a:rPr kumimoji="1" lang="en-US" altLang="ko-Kore-KR" sz="24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. </a:t>
            </a:r>
            <a:r>
              <a:rPr kumimoji="1" lang="en-US" altLang="ko-KR" sz="24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) </a:t>
            </a:r>
            <a:endParaRPr kumimoji="1" lang="ko-Kore-KR" altLang="en-US" sz="2400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2D0C7-DBD2-9C4D-83D8-EFC7C1B608DA}"/>
              </a:ext>
            </a:extLst>
          </p:cNvPr>
          <p:cNvSpPr txBox="1"/>
          <p:nvPr/>
        </p:nvSpPr>
        <p:spPr>
          <a:xfrm>
            <a:off x="13032563" y="2523337"/>
            <a:ext cx="385482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24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SSE </a:t>
            </a:r>
            <a:r>
              <a:rPr kumimoji="1" lang="ko-Kore-KR" altLang="en-US" sz="24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와 </a:t>
            </a:r>
            <a:r>
              <a:rPr kumimoji="1" lang="en-US" altLang="ko-Kore-KR" sz="24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penalty</a:t>
            </a:r>
            <a:r>
              <a:rPr kumimoji="1" lang="ko-Kore-KR" altLang="en-US" sz="24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항을 모두 최소화하는 부분은</a:t>
            </a:r>
            <a:r>
              <a:rPr kumimoji="1" lang="en-US" altLang="ko-Kore-KR" sz="24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, </a:t>
            </a:r>
            <a:r>
              <a:rPr kumimoji="1" lang="ko-Kore-KR" altLang="en-US" sz="24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타원과 원의 접점</a:t>
            </a:r>
            <a:r>
              <a:rPr kumimoji="1" lang="en-US" altLang="ko-Kore-KR" sz="24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. </a:t>
            </a:r>
            <a:r>
              <a:rPr kumimoji="1" lang="ko-Kore-KR" altLang="en-US" sz="24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타원과 사각형의 접점입니다</a:t>
            </a:r>
            <a:r>
              <a:rPr kumimoji="1" lang="en-US" altLang="ko-Kore-KR" sz="24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. </a:t>
            </a:r>
            <a:endParaRPr kumimoji="1" lang="ko-Kore-KR" altLang="en-US" sz="2400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57DAFE-AFB6-7F4A-99DF-36C0EC04F84C}"/>
              </a:ext>
            </a:extLst>
          </p:cNvPr>
          <p:cNvSpPr txBox="1"/>
          <p:nvPr/>
        </p:nvSpPr>
        <p:spPr>
          <a:xfrm>
            <a:off x="3150198" y="7970481"/>
            <a:ext cx="38906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ore-KR" altLang="en-US" sz="24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하지만 </a:t>
            </a:r>
            <a:r>
              <a:rPr kumimoji="1" lang="en-US" altLang="ko-Kore-KR" sz="24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w</a:t>
            </a:r>
            <a:r>
              <a:rPr kumimoji="1" lang="ko-Kore-KR" altLang="en-US" sz="24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가 </a:t>
            </a:r>
            <a:r>
              <a:rPr kumimoji="1" lang="en-US" altLang="ko-Kore-KR" sz="24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0</a:t>
            </a:r>
            <a:r>
              <a:rPr kumimoji="1" lang="ko-Kore-KR" altLang="en-US" sz="24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이 되는 부분에서 타원과 원의 접점이 있기 어려울 것 같습니다</a:t>
            </a:r>
            <a:r>
              <a:rPr kumimoji="1" lang="en-US" altLang="ko-Kore-KR" sz="24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. </a:t>
            </a:r>
            <a:endParaRPr kumimoji="1" lang="ko-Kore-KR" altLang="en-US" sz="2400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9CF48E-C3DC-BD4E-B94A-463DDEEAB076}"/>
              </a:ext>
            </a:extLst>
          </p:cNvPr>
          <p:cNvSpPr txBox="1"/>
          <p:nvPr/>
        </p:nvSpPr>
        <p:spPr>
          <a:xfrm>
            <a:off x="8731624" y="6563334"/>
            <a:ext cx="48243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ore-KR" altLang="en-US" sz="24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반대로 </a:t>
            </a:r>
            <a:r>
              <a:rPr kumimoji="1" lang="en-US" altLang="ko-Kore-KR" sz="24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L1</a:t>
            </a:r>
            <a:r>
              <a:rPr kumimoji="1" lang="ko-Kore-KR" altLang="en-US" sz="24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정형화의 경우</a:t>
            </a:r>
            <a:r>
              <a:rPr kumimoji="1" lang="en-US" altLang="ko-Kore-KR" sz="24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,</a:t>
            </a:r>
            <a:r>
              <a:rPr kumimoji="1" lang="ko-Kore-KR" altLang="en-US" sz="24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최적화하면 </a:t>
            </a:r>
            <a:r>
              <a:rPr kumimoji="1" lang="en-US" altLang="ko-Kore-KR" sz="24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w</a:t>
            </a:r>
            <a:r>
              <a:rPr kumimoji="1" lang="ko-Kore-KR" altLang="en-US" sz="24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값들이 </a:t>
            </a:r>
            <a:r>
              <a:rPr kumimoji="1" lang="en-US" altLang="ko-Kore-KR" sz="24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0</a:t>
            </a:r>
            <a:r>
              <a:rPr kumimoji="1" lang="ko-Kore-KR" altLang="en-US" sz="24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이 되는 경우가 많습니다</a:t>
            </a:r>
            <a:r>
              <a:rPr kumimoji="1" lang="en-US" altLang="ko-Kore-KR" sz="24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. </a:t>
            </a:r>
            <a:endParaRPr kumimoji="1" lang="ko-Kore-KR" altLang="en-US" sz="2400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6D07EA2-347A-3F4A-B2E9-92757C1F231B}"/>
              </a:ext>
            </a:extLst>
          </p:cNvPr>
          <p:cNvSpPr txBox="1"/>
          <p:nvPr/>
        </p:nvSpPr>
        <p:spPr>
          <a:xfrm>
            <a:off x="8218964" y="7942948"/>
            <a:ext cx="549603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ore-KR" altLang="en-US" sz="24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이 때 </a:t>
            </a:r>
            <a:r>
              <a:rPr kumimoji="1" lang="en-US" altLang="ko-Kore-KR" sz="24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0</a:t>
            </a:r>
            <a:r>
              <a:rPr kumimoji="1" lang="ko-Kore-KR" altLang="en-US" sz="24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이 되는 </a:t>
            </a:r>
            <a:r>
              <a:rPr kumimoji="1" lang="en-US" altLang="ko-Kore-KR" sz="24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w</a:t>
            </a:r>
            <a:r>
              <a:rPr kumimoji="1" lang="ko-Kore-KR" altLang="en-US" sz="24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값은 오차를 줄이는 데에 영향이 없다고 판단되는 것이고</a:t>
            </a:r>
            <a:r>
              <a:rPr kumimoji="1" lang="en-US" altLang="ko-Kore-KR" sz="24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, </a:t>
            </a:r>
            <a:r>
              <a:rPr kumimoji="1" lang="ko-Kore-KR" altLang="en-US" sz="24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이를 </a:t>
            </a:r>
            <a:r>
              <a:rPr kumimoji="1" lang="en-US" altLang="ko-Kore-KR" sz="24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L1 </a:t>
            </a:r>
            <a:r>
              <a:rPr kumimoji="1" lang="ko-Kore-KR" altLang="en-US" sz="24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정형화의 </a:t>
            </a:r>
            <a:r>
              <a:rPr kumimoji="1" lang="ko-Kore-KR" altLang="en-US" sz="2400" dirty="0">
                <a:solidFill>
                  <a:srgbClr val="016AB6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특성선택</a:t>
            </a:r>
            <a:r>
              <a:rPr kumimoji="1" lang="en-US" altLang="ko-Kore-KR" sz="24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(feature selection</a:t>
            </a:r>
            <a:r>
              <a:rPr kumimoji="1" lang="en-US" altLang="ko-KR" sz="24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)</a:t>
            </a:r>
            <a:r>
              <a:rPr kumimoji="1" lang="ko-KR" altLang="en-US" sz="24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이라고 합니다</a:t>
            </a:r>
            <a:r>
              <a:rPr kumimoji="1" lang="en-US" altLang="ko-KR" sz="24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. </a:t>
            </a:r>
            <a:endParaRPr kumimoji="1" lang="ko-Kore-KR" altLang="en-US" sz="2400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026674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C6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38668" y="439080"/>
            <a:ext cx="17071921" cy="9493308"/>
            <a:chOff x="591357" y="629526"/>
            <a:chExt cx="17071921" cy="949330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1357" y="629526"/>
              <a:ext cx="17071921" cy="949330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824855" y="9574620"/>
            <a:ext cx="6524353" cy="164367"/>
            <a:chOff x="5824855" y="9574620"/>
            <a:chExt cx="6524353" cy="16436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24855" y="9574620"/>
              <a:ext cx="6524353" cy="16436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-6454247" y="439080"/>
            <a:ext cx="7996885" cy="9493308"/>
            <a:chOff x="-6454247" y="439080"/>
            <a:chExt cx="7996885" cy="949330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6454247" y="439080"/>
              <a:ext cx="7996885" cy="9493308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106FA7DD-20A9-A047-BD2C-6ED32F1D2CD4}"/>
              </a:ext>
            </a:extLst>
          </p:cNvPr>
          <p:cNvSpPr txBox="1"/>
          <p:nvPr/>
        </p:nvSpPr>
        <p:spPr>
          <a:xfrm>
            <a:off x="1344295" y="1280266"/>
            <a:ext cx="89611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40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2</a:t>
            </a:r>
            <a:r>
              <a:rPr kumimoji="1" lang="en-US" altLang="ko-KR" sz="40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-1: Regularization(</a:t>
            </a:r>
            <a:r>
              <a:rPr kumimoji="1" lang="ko-KR" altLang="en-US" sz="40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정형화</a:t>
            </a:r>
            <a:r>
              <a:rPr kumimoji="1" lang="en-US" altLang="ko-KR" sz="40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) </a:t>
            </a:r>
            <a:endParaRPr kumimoji="1" lang="ko-Kore-KR" altLang="en-US" sz="4000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350A060-3684-9242-A6AD-3001B360C4A0}"/>
              </a:ext>
            </a:extLst>
          </p:cNvPr>
          <p:cNvSpPr txBox="1"/>
          <p:nvPr/>
        </p:nvSpPr>
        <p:spPr>
          <a:xfrm>
            <a:off x="1356179" y="2536950"/>
            <a:ext cx="43107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ore-KR" altLang="en-US" sz="32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코드로 사용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82DB55A-EB8F-464C-904A-069E988B5B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8478" y="3484077"/>
            <a:ext cx="13159247" cy="11227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A754565-6D53-234D-BAB1-3807E7B14E33}"/>
              </a:ext>
            </a:extLst>
          </p:cNvPr>
          <p:cNvSpPr txBox="1"/>
          <p:nvPr/>
        </p:nvSpPr>
        <p:spPr>
          <a:xfrm>
            <a:off x="2204356" y="4969159"/>
            <a:ext cx="1448344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3200" dirty="0" err="1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Pytorch</a:t>
            </a:r>
            <a:r>
              <a:rPr kumimoji="1" lang="ko-Kore-KR" altLang="en-US" sz="32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는 </a:t>
            </a:r>
            <a:r>
              <a:rPr kumimoji="1" lang="en-US" altLang="ko-Kore-KR" sz="32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L2</a:t>
            </a:r>
            <a:r>
              <a:rPr kumimoji="1" lang="ko-Kore-KR" altLang="en-US" sz="32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정형화만 제공합니다</a:t>
            </a:r>
            <a:r>
              <a:rPr kumimoji="1" lang="en-US" altLang="ko-Kore-KR" sz="32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. </a:t>
            </a:r>
            <a:r>
              <a:rPr kumimoji="1" lang="ko-Kore-KR" altLang="en-US" sz="32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그래서 </a:t>
            </a:r>
            <a:r>
              <a:rPr kumimoji="1" lang="en-US" altLang="ko-Kore-KR" sz="32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L1</a:t>
            </a:r>
            <a:r>
              <a:rPr kumimoji="1" lang="ko-Kore-KR" altLang="en-US" sz="32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정형화를 사용하길 원하신다면 따로 정의를 하셔야합니다</a:t>
            </a:r>
            <a:r>
              <a:rPr kumimoji="1" lang="en-US" altLang="ko-Kore-KR" sz="32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.  </a:t>
            </a:r>
            <a:r>
              <a:rPr kumimoji="1" lang="ko-Kore-KR" altLang="en-US" sz="32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</a:t>
            </a:r>
          </a:p>
        </p:txBody>
      </p:sp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01F4F853-7581-A340-8848-C6E5E08B29B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8478" y="6148244"/>
            <a:ext cx="14592300" cy="314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2688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C6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08039" y="592382"/>
            <a:ext cx="17071921" cy="9493308"/>
            <a:chOff x="591357" y="436125"/>
            <a:chExt cx="17071921" cy="949330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1357" y="436125"/>
              <a:ext cx="17071921" cy="949330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824855" y="9574620"/>
            <a:ext cx="6524353" cy="164367"/>
            <a:chOff x="5824855" y="9574620"/>
            <a:chExt cx="6524353" cy="16436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24855" y="9574620"/>
              <a:ext cx="6524353" cy="16436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-6454247" y="439080"/>
            <a:ext cx="7996885" cy="9493308"/>
            <a:chOff x="-6454247" y="439080"/>
            <a:chExt cx="7996885" cy="949330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6454247" y="439080"/>
              <a:ext cx="7996885" cy="9493308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04297782-6E91-2148-9CF9-6150DC27A3B6}"/>
              </a:ext>
            </a:extLst>
          </p:cNvPr>
          <p:cNvSpPr txBox="1"/>
          <p:nvPr/>
        </p:nvSpPr>
        <p:spPr>
          <a:xfrm>
            <a:off x="5881822" y="4575670"/>
            <a:ext cx="652435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ore-KR" altLang="en-US" sz="60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간단하게 복습</a:t>
            </a:r>
          </a:p>
        </p:txBody>
      </p:sp>
    </p:spTree>
    <p:extLst>
      <p:ext uri="{BB962C8B-B14F-4D97-AF65-F5344CB8AC3E}">
        <p14:creationId xmlns:p14="http://schemas.microsoft.com/office/powerpoint/2010/main" val="34300750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ctr">
          <a:defRPr sz="4800" dirty="0" smtClean="0">
            <a:latin typeface="여기어때 잘난체 OTF" panose="020B0600000101010101" pitchFamily="34" charset="-127"/>
            <a:ea typeface="여기어때 잘난체 OTF" panose="020B0600000101010101" pitchFamily="34" charset="-127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6DF6988820453841878AA498A54D22D4" ma:contentTypeVersion="4" ma:contentTypeDescription="새 문서를 만듭니다." ma:contentTypeScope="" ma:versionID="3398846984e13eaf60f809900fa93703">
  <xsd:schema xmlns:xsd="http://www.w3.org/2001/XMLSchema" xmlns:xs="http://www.w3.org/2001/XMLSchema" xmlns:p="http://schemas.microsoft.com/office/2006/metadata/properties" xmlns:ns3="cfad2d39-229b-4e4c-9964-e1fb1147db54" targetNamespace="http://schemas.microsoft.com/office/2006/metadata/properties" ma:root="true" ma:fieldsID="afcddeb3b4df4553da9ee96b9ace6829" ns3:_="">
    <xsd:import namespace="cfad2d39-229b-4e4c-9964-e1fb1147db54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fad2d39-229b-4e4c-9964-e1fb1147db5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B9B8DDE-0488-4556-9A71-1E6C1DD8BD28}">
  <ds:schemaRefs>
    <ds:schemaRef ds:uri="cfad2d39-229b-4e4c-9964-e1fb1147db54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1BA5BEAC-9BE3-427D-B664-5F76F632EAB7}">
  <ds:schemaRefs>
    <ds:schemaRef ds:uri="http://schemas.microsoft.com/office/2006/metadata/properties"/>
    <ds:schemaRef ds:uri="http://purl.org/dc/elements/1.1/"/>
    <ds:schemaRef ds:uri="http://www.w3.org/XML/1998/namespace"/>
    <ds:schemaRef ds:uri="http://schemas.microsoft.com/office/2006/documentManagement/types"/>
    <ds:schemaRef ds:uri="http://purl.org/dc/terms/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cfad2d39-229b-4e4c-9964-e1fb1147db54"/>
  </ds:schemaRefs>
</ds:datastoreItem>
</file>

<file path=customXml/itemProps3.xml><?xml version="1.0" encoding="utf-8"?>
<ds:datastoreItem xmlns:ds="http://schemas.openxmlformats.org/officeDocument/2006/customXml" ds:itemID="{073024E7-12EA-4686-ABE5-68A0092DCBA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9376</TotalTime>
  <Words>1227</Words>
  <Application>Microsoft Macintosh PowerPoint</Application>
  <PresentationFormat>사용자 지정</PresentationFormat>
  <Paragraphs>163</Paragraphs>
  <Slides>24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31" baseType="lpstr">
      <vt:lpstr>여기어때 잘난체 OTF</vt:lpstr>
      <vt:lpstr>Arial</vt:lpstr>
      <vt:lpstr>Calibri</vt:lpstr>
      <vt:lpstr>Cambria Math</vt:lpstr>
      <vt:lpstr>Malgun Gothic</vt:lpstr>
      <vt:lpstr>STIXGeneral-Regular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한영웅</cp:lastModifiedBy>
  <cp:revision>42</cp:revision>
  <dcterms:created xsi:type="dcterms:W3CDTF">2021-01-30T21:38:00Z</dcterms:created>
  <dcterms:modified xsi:type="dcterms:W3CDTF">2021-08-23T04:55:09Z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0x0101006DF6988820453841878AA498A54D22D4</vt:lpwstr>
  </property>
</Properties>
</file>